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8" r:id="rId3"/>
    <p:sldId id="299" r:id="rId4"/>
    <p:sldId id="302" r:id="rId5"/>
    <p:sldId id="303" r:id="rId6"/>
    <p:sldId id="268" r:id="rId7"/>
    <p:sldId id="307" r:id="rId8"/>
    <p:sldId id="310" r:id="rId9"/>
    <p:sldId id="308" r:id="rId10"/>
    <p:sldId id="304" r:id="rId11"/>
    <p:sldId id="309" r:id="rId12"/>
    <p:sldId id="273" r:id="rId13"/>
    <p:sldId id="275" r:id="rId14"/>
    <p:sldId id="311" r:id="rId15"/>
    <p:sldId id="313" r:id="rId16"/>
    <p:sldId id="312" r:id="rId17"/>
    <p:sldId id="293" r:id="rId18"/>
    <p:sldId id="294" r:id="rId19"/>
    <p:sldId id="296" r:id="rId20"/>
    <p:sldId id="290" r:id="rId21"/>
    <p:sldId id="289" r:id="rId22"/>
    <p:sldId id="288" r:id="rId23"/>
    <p:sldId id="316" r:id="rId24"/>
    <p:sldId id="280" r:id="rId25"/>
    <p:sldId id="285" r:id="rId26"/>
    <p:sldId id="286" r:id="rId27"/>
    <p:sldId id="297" r:id="rId28"/>
    <p:sldId id="28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D45A"/>
    <a:srgbClr val="C0F0C7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7ED33-A518-468D-B707-A02E2F97BBF3}" v="8" dt="2024-07-06T02:51:08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2" autoAdjust="0"/>
    <p:restoredTop sz="94928" autoAdjust="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422EF-4041-4F7D-93BE-D4CD7E6D2109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B8B12-1927-4FE6-8782-D6C671147D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10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84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85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15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27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250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7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92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333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6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808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93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13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1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0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59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68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37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B8B12-1927-4FE6-8782-D6C671147DA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7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02658-FC63-A1E8-F7C4-902CA2D5C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33E2B-1D49-3659-0FD1-64DE95077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8BB97A-7066-978A-A513-3BCE8296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D70D7-2E49-4417-700C-8B876ABE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328F8-2F9B-691C-4C93-672B810D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4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F780E2-0156-BC5B-59F6-B88CCBA1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6EF5DF-DCE4-2706-4849-67816F70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0A428D-6C4C-DFF1-3BD8-7C2A9703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01B1EC-7036-A396-1696-E840B7E6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3D67F8-87B7-2F3E-4F51-0BF41E42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48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30082E-B8AC-A5A4-CE31-FFFB5E962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B0F266-62F2-CCF1-60B9-7C00B8522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5C461F-9A9F-BE93-57EC-E5A8B8E3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F417CF-6847-DA9A-6F74-A865AE1E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056508-7B66-C284-6EE8-C9568FAF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46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2338FA-CC6E-041D-D787-8A0E2F9B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F0D9DE-2D27-342F-EBFC-A8E034DFB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6F1A90-03E7-DD33-F307-7861EAE3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A7DC2A-5B11-BCFE-9DE0-BF7633D3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F93911-3A1D-7218-8A83-FE03DE19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9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12BE22-F0C7-0812-C2A8-00AAE20F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1B67B4-47DE-3F70-7F06-FE4603B9C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5F3D6B-1509-2DA7-72FA-A4C3F2FE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E1EE07-3DE1-5A78-C0C8-A32D342D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728E25-8EBA-DA58-1BD5-7B699AB8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1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5F29FE-EAA9-9313-CA55-557B1A8E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04AA88-38A1-DD21-3F6B-A72F352BB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762F26-6767-9A7E-DC8C-F0BBAFB7C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7260CD-4F4F-D6D4-C93E-AEFBD606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381427-22D8-514F-85B3-BDA52EFB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659651-B02D-2E64-3391-C1ADFCE3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04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14006-FE1D-A675-3619-FB1CE05E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BB72CA-3A78-A6B8-35FC-382AF7E01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863721-7CE7-C7A9-E1F0-EFE3587C8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358D16-D0EF-A000-67B0-BBA33EE54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88930F8-4000-AE0F-4652-C1BFD8F3A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B0943A-376B-7BDA-605A-8DDF94E0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042EC2-1BA0-D81B-EF8C-70C94B10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604EF1-8620-BD9E-C693-6D65DDBF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2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AA1CE-D6D2-59FC-CDF1-722F810D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AEB38-750B-EA1D-AB1C-CD4E8C19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BAC705-7DD9-AC76-D58D-E4CEDA87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B48169-3813-7F29-478F-3D42F99A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41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D86E06C-1F93-2B20-7BBF-22F7139D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F4F8B6-E561-D27E-ED1D-D1B5259E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CC0B18-E5E2-F806-67F9-70FA6854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3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E4139-3455-8C4B-D123-20EE3C60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645DD-6498-66C0-008D-4D3AFA96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F87A1-996E-EBB7-FD55-FF45B63B7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F22EF-7CF6-C6AF-2301-4AC692B2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F0AB79-F541-AF67-A8D7-4D0FE054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1BC122-7809-5FBD-B6B1-140F980E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72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99D005-815A-1E83-78A1-8DB75778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F161D64-5257-AF2A-F0E4-DDB314827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39E2BB-8578-58D4-8A02-4F3E3079E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B1ADAF-C016-C7B3-745F-6848B682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BDC20F-59CF-FD16-0C86-CE7B7F5E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FE48F3-EE23-0BB8-EF75-F75C59DB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0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F35C47-1A35-80BC-D0FC-ED0F2275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69F782-C0C5-9C6A-AB29-08C69FC36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5894E2-189C-96A8-E99F-6E7294B35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45B5B-098F-4721-9944-C5B405A2F60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CFDEAF-7E12-B909-17CA-FAA419428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B33E1B-8551-E82A-E8C4-B7AF9C4A4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276EF7-6CFD-4C95-8697-036D3AA6F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5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bubujs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microsoft.com/office/2007/relationships/hdphoto" Target="../media/hdphoto2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3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gif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72.pn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74.png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6.png"/><Relationship Id="rId7" Type="http://schemas.openxmlformats.org/officeDocument/2006/relationships/image" Target="../media/image67.gif"/><Relationship Id="rId2" Type="http://schemas.openxmlformats.org/officeDocument/2006/relationships/hyperlink" Target="https://chaos.gatech.edu/eaav6019/files/2D-3V-Model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11" Type="http://schemas.openxmlformats.org/officeDocument/2006/relationships/image" Target="../media/image81.gif"/><Relationship Id="rId5" Type="http://schemas.openxmlformats.org/officeDocument/2006/relationships/image" Target="../media/image53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image" Target="../media/image7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0.gif"/><Relationship Id="rId4" Type="http://schemas.openxmlformats.org/officeDocument/2006/relationships/image" Target="../media/image9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5B684-566C-5618-BDFB-C793A1ADE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4400" dirty="0"/>
              <a:t>Characterizing the Complexity of Fibrillation from Models and Experiments with Lyapunov Exponents </a:t>
            </a:r>
            <a:endParaRPr lang="zh-CN" altLang="en-US" sz="4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D16D0A-9099-8905-D646-BB5FB5A52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Will AN</a:t>
            </a:r>
          </a:p>
          <a:p>
            <a:r>
              <a:rPr lang="en-US" altLang="zh-CN" sz="2000" dirty="0"/>
              <a:t>Mikael Toye, Dr. </a:t>
            </a:r>
            <a:r>
              <a:rPr lang="en-US" altLang="zh-CN" sz="2000" dirty="0" err="1"/>
              <a:t>Abouzar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Kaboudian</a:t>
            </a:r>
            <a:r>
              <a:rPr lang="en-US" altLang="zh-CN" sz="2000" dirty="0"/>
              <a:t>, Prof. Flavio H. Fenton</a:t>
            </a:r>
          </a:p>
          <a:p>
            <a:endParaRPr lang="en-US" altLang="zh-CN" sz="2000" dirty="0"/>
          </a:p>
          <a:p>
            <a:r>
              <a:rPr lang="en-US" altLang="zh-CN" sz="2000" dirty="0"/>
              <a:t>Georgia Tech School of Physics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142FDD-286F-8AEF-B7A8-1EA57FBF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94" y="0"/>
            <a:ext cx="9154803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6C77-5B09-A571-658D-9E7597A0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30730"/>
            <a:ext cx="11826240" cy="1325563"/>
          </a:xfrm>
        </p:spPr>
        <p:txBody>
          <a:bodyPr>
            <a:normAutofit/>
          </a:bodyPr>
          <a:lstStyle/>
          <a:p>
            <a:r>
              <a:rPr lang="en-US" altLang="zh-CN" sz="4200" dirty="0"/>
              <a:t>Quantify fibrillation in the heart: Lyapunov exponent</a:t>
            </a:r>
            <a:endParaRPr lang="zh-CN" altLang="en-US" sz="4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56148-D441-36FD-9616-58BE456A82B7}"/>
              </a:ext>
            </a:extLst>
          </p:cNvPr>
          <p:cNvSpPr txBox="1"/>
          <p:nvPr/>
        </p:nvSpPr>
        <p:spPr>
          <a:xfrm>
            <a:off x="524256" y="1657003"/>
            <a:ext cx="10509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Example:  </a:t>
            </a:r>
            <a:r>
              <a:rPr lang="en-US" sz="2400" i="1" dirty="0">
                <a:solidFill>
                  <a:srgbClr val="C00000"/>
                </a:solidFill>
              </a:rPr>
              <a:t>Zebra fish heart experiment</a:t>
            </a:r>
            <a:r>
              <a:rPr lang="en-US" sz="2400" dirty="0"/>
              <a:t> </a:t>
            </a:r>
          </a:p>
        </p:txBody>
      </p:sp>
      <p:pic>
        <p:nvPicPr>
          <p:cNvPr id="21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id="{49F87065-90EF-853E-D58B-5B70155175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0" end="37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1850" y="2186781"/>
            <a:ext cx="2332037" cy="24844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D39272-B034-5138-1A2E-07A9E419F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110" y="4837509"/>
            <a:ext cx="1565940" cy="19445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586D1FA-5622-0317-4F5C-211E2BA60217}"/>
              </a:ext>
            </a:extLst>
          </p:cNvPr>
          <p:cNvCxnSpPr>
            <a:cxnSpLocks/>
          </p:cNvCxnSpPr>
          <p:nvPr/>
        </p:nvCxnSpPr>
        <p:spPr>
          <a:xfrm flipV="1">
            <a:off x="2222500" y="4739331"/>
            <a:ext cx="139350" cy="37068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8C11336-0875-4547-43D5-EBA640CE1571}"/>
              </a:ext>
            </a:extLst>
          </p:cNvPr>
          <p:cNvCxnSpPr>
            <a:cxnSpLocks/>
          </p:cNvCxnSpPr>
          <p:nvPr/>
        </p:nvCxnSpPr>
        <p:spPr>
          <a:xfrm flipV="1">
            <a:off x="2292175" y="4739331"/>
            <a:ext cx="2401712" cy="461666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518878A-43AF-380A-A5C0-279FFF576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360632"/>
            <a:ext cx="4724809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6C77-5B09-A571-658D-9E7597A0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30730"/>
            <a:ext cx="11826240" cy="1325563"/>
          </a:xfrm>
        </p:spPr>
        <p:txBody>
          <a:bodyPr>
            <a:normAutofit/>
          </a:bodyPr>
          <a:lstStyle/>
          <a:p>
            <a:r>
              <a:rPr lang="en-US" altLang="zh-CN" sz="4200" dirty="0"/>
              <a:t>Quantify fibrillation in the heart: Lyapunov exponent</a:t>
            </a:r>
            <a:endParaRPr lang="zh-CN" altLang="en-US" sz="4200" dirty="0"/>
          </a:p>
        </p:txBody>
      </p:sp>
      <p:pic>
        <p:nvPicPr>
          <p:cNvPr id="6" name="图片 19">
            <a:extLst>
              <a:ext uri="{FF2B5EF4-FFF2-40B4-BE49-F238E27FC236}">
                <a16:creationId xmlns:a16="http://schemas.microsoft.com/office/drawing/2014/main" id="{824F7790-93D7-21ED-6FEA-B1A401F4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" y="2969339"/>
            <a:ext cx="5284963" cy="1941098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FE3DAC2-E410-801E-3212-BDE306859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" y="4941646"/>
            <a:ext cx="5237337" cy="1916354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54125D7-6264-A334-B4AE-D6478CAA7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667" y="4913724"/>
            <a:ext cx="5348727" cy="1701374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44C580AE-A4F7-5A52-B73C-F357063DF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09" y="3057082"/>
            <a:ext cx="5417952" cy="1916354"/>
          </a:xfrm>
          <a:prstGeom prst="rect">
            <a:avLst/>
          </a:prstGeom>
        </p:spPr>
      </p:pic>
      <p:sp>
        <p:nvSpPr>
          <p:cNvPr id="12" name="椭圆 7">
            <a:extLst>
              <a:ext uri="{FF2B5EF4-FFF2-40B4-BE49-F238E27FC236}">
                <a16:creationId xmlns:a16="http://schemas.microsoft.com/office/drawing/2014/main" id="{CEE9DD1D-1779-45D5-AD72-EA89B925256E}"/>
              </a:ext>
            </a:extLst>
          </p:cNvPr>
          <p:cNvSpPr/>
          <p:nvPr/>
        </p:nvSpPr>
        <p:spPr>
          <a:xfrm>
            <a:off x="7034151" y="3319713"/>
            <a:ext cx="714439" cy="1342913"/>
          </a:xfrm>
          <a:prstGeom prst="ellipse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3" name="直接箭头连接符 10">
            <a:extLst>
              <a:ext uri="{FF2B5EF4-FFF2-40B4-BE49-F238E27FC236}">
                <a16:creationId xmlns:a16="http://schemas.microsoft.com/office/drawing/2014/main" id="{D4534479-23C5-5096-C001-9F211C34279B}"/>
              </a:ext>
            </a:extLst>
          </p:cNvPr>
          <p:cNvCxnSpPr/>
          <p:nvPr/>
        </p:nvCxnSpPr>
        <p:spPr>
          <a:xfrm flipH="1">
            <a:off x="5446411" y="3900713"/>
            <a:ext cx="96910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椭圆 17">
            <a:extLst>
              <a:ext uri="{FF2B5EF4-FFF2-40B4-BE49-F238E27FC236}">
                <a16:creationId xmlns:a16="http://schemas.microsoft.com/office/drawing/2014/main" id="{F7EB0CDD-AB6B-19C8-ABD4-9A346D9D4741}"/>
              </a:ext>
            </a:extLst>
          </p:cNvPr>
          <p:cNvSpPr/>
          <p:nvPr/>
        </p:nvSpPr>
        <p:spPr>
          <a:xfrm>
            <a:off x="7034150" y="5037467"/>
            <a:ext cx="714439" cy="1342913"/>
          </a:xfrm>
          <a:prstGeom prst="ellipse">
            <a:avLst/>
          </a:prstGeom>
          <a:noFill/>
          <a:ln>
            <a:solidFill>
              <a:srgbClr val="E9713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8">
            <a:extLst>
              <a:ext uri="{FF2B5EF4-FFF2-40B4-BE49-F238E27FC236}">
                <a16:creationId xmlns:a16="http://schemas.microsoft.com/office/drawing/2014/main" id="{7977F485-B771-112A-F4A1-929E8A0AF792}"/>
              </a:ext>
            </a:extLst>
          </p:cNvPr>
          <p:cNvCxnSpPr/>
          <p:nvPr/>
        </p:nvCxnSpPr>
        <p:spPr>
          <a:xfrm flipH="1">
            <a:off x="5446411" y="5708924"/>
            <a:ext cx="96910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2256148-D441-36FD-9616-58BE456A82B7}"/>
              </a:ext>
            </a:extLst>
          </p:cNvPr>
          <p:cNvSpPr txBox="1"/>
          <p:nvPr/>
        </p:nvSpPr>
        <p:spPr>
          <a:xfrm>
            <a:off x="524256" y="1657003"/>
            <a:ext cx="1050950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Example:  </a:t>
            </a:r>
            <a:r>
              <a:rPr lang="en-US" sz="2400" i="1" dirty="0">
                <a:solidFill>
                  <a:srgbClr val="C00000"/>
                </a:solidFill>
              </a:rPr>
              <a:t>Zebra fish heart experiment</a:t>
            </a:r>
          </a:p>
          <a:p>
            <a:endParaRPr lang="en-US" sz="1400" i="1" dirty="0">
              <a:solidFill>
                <a:srgbClr val="C00000"/>
              </a:solidFill>
            </a:endParaRPr>
          </a:p>
          <a:p>
            <a:r>
              <a:rPr lang="en-US" sz="2400" i="1" dirty="0">
                <a:solidFill>
                  <a:srgbClr val="C00000"/>
                </a:solidFill>
              </a:rPr>
              <a:t>                   </a:t>
            </a:r>
            <a:r>
              <a:rPr lang="en-US" sz="2400" dirty="0">
                <a:solidFill>
                  <a:srgbClr val="C00000"/>
                </a:solidFill>
              </a:rPr>
              <a:t>Two experimental examples, one more irregular than the other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158ED-4C3C-06B8-EEF5-45E09E591E69}"/>
              </a:ext>
            </a:extLst>
          </p:cNvPr>
          <p:cNvSpPr/>
          <p:nvPr/>
        </p:nvSpPr>
        <p:spPr>
          <a:xfrm>
            <a:off x="1689100" y="2969339"/>
            <a:ext cx="2959100" cy="18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EEC6B5-B50D-77BA-C44E-106264799EF3}"/>
              </a:ext>
            </a:extLst>
          </p:cNvPr>
          <p:cNvSpPr/>
          <p:nvPr/>
        </p:nvSpPr>
        <p:spPr>
          <a:xfrm>
            <a:off x="7543802" y="3045872"/>
            <a:ext cx="2959100" cy="18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6C3F-13E4-64A5-0AB7-D869C6C1E561}"/>
              </a:ext>
            </a:extLst>
          </p:cNvPr>
          <p:cNvSpPr/>
          <p:nvPr/>
        </p:nvSpPr>
        <p:spPr>
          <a:xfrm>
            <a:off x="1803400" y="4950539"/>
            <a:ext cx="2959100" cy="18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010737-E45F-2048-BB96-DA736548C287}"/>
              </a:ext>
            </a:extLst>
          </p:cNvPr>
          <p:cNvSpPr/>
          <p:nvPr/>
        </p:nvSpPr>
        <p:spPr>
          <a:xfrm>
            <a:off x="7696202" y="4950872"/>
            <a:ext cx="2959100" cy="18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7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8217808F-D3F2-2DDC-D460-E29B0CB5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049" y="4528648"/>
            <a:ext cx="3020778" cy="14874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589DAD-DD19-E940-459D-BB8AFAF4C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113" y="2530177"/>
            <a:ext cx="3020777" cy="14531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CA71052-5AB1-FA93-B3F2-38B39A9B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702"/>
            <a:ext cx="10515600" cy="1325563"/>
          </a:xfrm>
        </p:spPr>
        <p:txBody>
          <a:bodyPr/>
          <a:lstStyle/>
          <a:p>
            <a:r>
              <a:rPr lang="en-US" altLang="zh-CN" dirty="0"/>
              <a:t>Quantify fibrillation: Temporal Method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32BE5-C89E-5B8F-FFE2-A37DC8ED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72" y="1199101"/>
            <a:ext cx="10515600" cy="88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Now, let’s see what we get for Zebrafish heart experiments (m = 4, ε = 70):</a:t>
            </a:r>
          </a:p>
          <a:p>
            <a:pPr marL="0" indent="0">
              <a:buNone/>
            </a:pPr>
            <a:r>
              <a:rPr lang="zh-CN" altLang="en-US" dirty="0">
                <a:solidFill>
                  <a:srgbClr val="C00000"/>
                </a:solidFill>
              </a:rPr>
              <a:t>                     </a:t>
            </a:r>
            <a:r>
              <a:rPr lang="en-US" altLang="zh-CN" dirty="0">
                <a:solidFill>
                  <a:srgbClr val="C00000"/>
                </a:solidFill>
              </a:rPr>
              <a:t>                   Experiments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1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523E6F-3096-606F-DA05-7E9C0B38F0DF}"/>
              </a:ext>
            </a:extLst>
          </p:cNvPr>
          <p:cNvSpPr txBox="1"/>
          <p:nvPr/>
        </p:nvSpPr>
        <p:spPr>
          <a:xfrm>
            <a:off x="10226776" y="5055403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0.30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EA8B73-7843-B07A-102B-61E9CCBDEC4A}"/>
              </a:ext>
            </a:extLst>
          </p:cNvPr>
          <p:cNvSpPr txBox="1"/>
          <p:nvPr/>
        </p:nvSpPr>
        <p:spPr>
          <a:xfrm>
            <a:off x="10255512" y="3159075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0.06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6121230-FC22-8800-563B-A88D7A4B0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73" y="2543340"/>
            <a:ext cx="4822715" cy="17713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7A5EC6D-541E-EEDA-4426-9A68AE3AD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73" y="4513481"/>
            <a:ext cx="4779255" cy="17487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3EACA14-B64F-B7F0-B559-A90A87D63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653" y="2458081"/>
            <a:ext cx="3739035" cy="17713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64EAAD-B633-C0B6-46A6-98C01345C4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05"/>
          <a:stretch/>
        </p:blipFill>
        <p:spPr>
          <a:xfrm>
            <a:off x="5081076" y="4446244"/>
            <a:ext cx="3863037" cy="1783626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E64F01D-A68F-89D3-5C3F-1B2B3053156E}"/>
              </a:ext>
            </a:extLst>
          </p:cNvPr>
          <p:cNvCxnSpPr>
            <a:cxnSpLocks/>
          </p:cNvCxnSpPr>
          <p:nvPr/>
        </p:nvCxnSpPr>
        <p:spPr>
          <a:xfrm flipH="1">
            <a:off x="9396250" y="3037668"/>
            <a:ext cx="382257" cy="306073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A7248E2-B760-56E1-DEBE-9F8A071B3659}"/>
              </a:ext>
            </a:extLst>
          </p:cNvPr>
          <p:cNvCxnSpPr>
            <a:cxnSpLocks/>
          </p:cNvCxnSpPr>
          <p:nvPr/>
        </p:nvCxnSpPr>
        <p:spPr>
          <a:xfrm flipH="1">
            <a:off x="9513482" y="4833860"/>
            <a:ext cx="317737" cy="79883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D3C1CB55-9D65-773A-8B22-4E1D8B90F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277" y="2522793"/>
            <a:ext cx="2338971" cy="2374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ED1E0D3-39BE-91BF-13BC-F55DD2EC053C}"/>
              </a:ext>
            </a:extLst>
          </p:cNvPr>
          <p:cNvSpPr txBox="1"/>
          <p:nvPr/>
        </p:nvSpPr>
        <p:spPr>
          <a:xfrm>
            <a:off x="1936600" y="232941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Experiment 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CD8787F-E900-88BE-D77C-5E9D4DCDC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277" y="4446245"/>
            <a:ext cx="2338971" cy="18557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91737AF-610D-4EB4-BFAF-896BCCE76379}"/>
              </a:ext>
            </a:extLst>
          </p:cNvPr>
          <p:cNvSpPr txBox="1"/>
          <p:nvPr/>
        </p:nvSpPr>
        <p:spPr>
          <a:xfrm>
            <a:off x="1936600" y="429617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Experiment 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9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CE59C964-48A5-244C-00C0-F3C6B78E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523" y="4915046"/>
            <a:ext cx="3242658" cy="160302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73BAF30-B4FA-1F5C-B287-3057D5A31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784" y="2703851"/>
            <a:ext cx="3310204" cy="152112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BD3CBF0-2E1F-C97B-17C8-48B8AEC4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72" y="2655761"/>
            <a:ext cx="3430607" cy="167025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21F407A-F24E-E414-896B-340A431D9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3" y="4793035"/>
            <a:ext cx="5374976" cy="197295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BA70262-65CD-3732-D0A6-911486D62849}"/>
              </a:ext>
            </a:extLst>
          </p:cNvPr>
          <p:cNvSpPr txBox="1"/>
          <p:nvPr/>
        </p:nvSpPr>
        <p:spPr>
          <a:xfrm>
            <a:off x="10451852" y="3490888"/>
            <a:ext cx="14521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0.11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2A080A-3498-86E4-8C4A-4A7FA64D7B4D}"/>
              </a:ext>
            </a:extLst>
          </p:cNvPr>
          <p:cNvSpPr txBox="1"/>
          <p:nvPr/>
        </p:nvSpPr>
        <p:spPr>
          <a:xfrm>
            <a:off x="10375016" y="5698507"/>
            <a:ext cx="146072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Lyp exp: 0.02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B100051-AAED-1C25-9118-7BE9EE4C6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39" y="2533750"/>
            <a:ext cx="5031389" cy="187404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DFFDE28-97E7-F4C8-64D9-4C6CBE3EC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949" y="4847810"/>
            <a:ext cx="3310204" cy="1670255"/>
          </a:xfrm>
          <a:prstGeom prst="rect">
            <a:avLst/>
          </a:prstGeom>
        </p:spPr>
      </p:pic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E622B67-FEC8-64FE-4E19-E46DFAA0FF87}"/>
              </a:ext>
            </a:extLst>
          </p:cNvPr>
          <p:cNvCxnSpPr>
            <a:cxnSpLocks/>
          </p:cNvCxnSpPr>
          <p:nvPr/>
        </p:nvCxnSpPr>
        <p:spPr>
          <a:xfrm flipH="1">
            <a:off x="9481814" y="3276447"/>
            <a:ext cx="382283" cy="451951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73B9A504-C1FC-B47C-A851-EE428C41B420}"/>
              </a:ext>
            </a:extLst>
          </p:cNvPr>
          <p:cNvCxnSpPr>
            <a:cxnSpLocks/>
          </p:cNvCxnSpPr>
          <p:nvPr/>
        </p:nvCxnSpPr>
        <p:spPr>
          <a:xfrm flipH="1">
            <a:off x="9418191" y="5363162"/>
            <a:ext cx="2417546" cy="16140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标题 1">
            <a:extLst>
              <a:ext uri="{FF2B5EF4-FFF2-40B4-BE49-F238E27FC236}">
                <a16:creationId xmlns:a16="http://schemas.microsoft.com/office/drawing/2014/main" id="{F18F420B-E830-719F-9600-54AAF24B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07702"/>
            <a:ext cx="10515600" cy="1325563"/>
          </a:xfrm>
        </p:spPr>
        <p:txBody>
          <a:bodyPr/>
          <a:lstStyle/>
          <a:p>
            <a:r>
              <a:rPr lang="en-US" altLang="zh-CN" dirty="0"/>
              <a:t>Quantify fibrillation: Temporal Method </a:t>
            </a:r>
            <a:endParaRPr lang="zh-CN" altLang="en-US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63A6060-5969-74FF-3250-17B4476C8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72" y="11991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Now, let’s see what we get for Zebrafish heart experiments:</a:t>
            </a:r>
          </a:p>
          <a:p>
            <a:pPr marL="0" indent="0">
              <a:buNone/>
            </a:pPr>
            <a:r>
              <a:rPr lang="zh-CN" altLang="en-US" dirty="0">
                <a:solidFill>
                  <a:srgbClr val="C00000"/>
                </a:solidFill>
              </a:rPr>
              <a:t>                     </a:t>
            </a:r>
            <a:r>
              <a:rPr lang="en-US" altLang="zh-CN" dirty="0">
                <a:solidFill>
                  <a:srgbClr val="C00000"/>
                </a:solidFill>
              </a:rPr>
              <a:t>                   Experiments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4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4B6209-F344-552A-CD82-78DAA8324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278" y="2522793"/>
            <a:ext cx="1151106" cy="2374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80ECE23-A103-418F-5068-50D8CA6ED8A6}"/>
              </a:ext>
            </a:extLst>
          </p:cNvPr>
          <p:cNvSpPr txBox="1"/>
          <p:nvPr/>
        </p:nvSpPr>
        <p:spPr>
          <a:xfrm>
            <a:off x="1320800" y="2398582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Experiment 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5C31E6-5673-E6F6-96A3-14F54E71E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0614" y="4756379"/>
            <a:ext cx="2632026" cy="23749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F648A10-78FD-833B-285B-8BA3464AE11F}"/>
              </a:ext>
            </a:extLst>
          </p:cNvPr>
          <p:cNvSpPr txBox="1"/>
          <p:nvPr/>
        </p:nvSpPr>
        <p:spPr>
          <a:xfrm>
            <a:off x="2248492" y="4588639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Experiment 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6D3E1-65BA-BD1E-7E97-AF049D5DC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10" y="1549390"/>
            <a:ext cx="10515600" cy="919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C00000"/>
                </a:solidFill>
              </a:rPr>
              <a:t>We can calculate temporal and spatiotemporal Lyapunov Exponents  from simulations and experiments in tissue.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3EDA1B0-30A0-65D9-4F5F-EF9983C12080}"/>
              </a:ext>
            </a:extLst>
          </p:cNvPr>
          <p:cNvSpPr txBox="1">
            <a:spLocks/>
          </p:cNvSpPr>
          <p:nvPr/>
        </p:nvSpPr>
        <p:spPr>
          <a:xfrm>
            <a:off x="563110" y="22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Spatiotemporal Temporal Method for Lyapunov Exponent:</a:t>
            </a:r>
            <a:endParaRPr lang="zh-CN" altLang="en-US" dirty="0"/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24C67B05-625E-0D55-5FBF-1F11EC17FC72}"/>
              </a:ext>
            </a:extLst>
          </p:cNvPr>
          <p:cNvSpPr txBox="1">
            <a:spLocks/>
          </p:cNvSpPr>
          <p:nvPr/>
        </p:nvSpPr>
        <p:spPr>
          <a:xfrm>
            <a:off x="455494" y="2693943"/>
            <a:ext cx="7010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We take advantage of fast GPU simulations using  </a:t>
            </a:r>
            <a:r>
              <a:rPr lang="en-US" altLang="zh-CN" dirty="0" err="1"/>
              <a:t>webGL</a:t>
            </a:r>
            <a:r>
              <a:rPr lang="en-US" altLang="zh-CN" dirty="0"/>
              <a:t>.</a:t>
            </a:r>
          </a:p>
          <a:p>
            <a:r>
              <a:rPr lang="en-US" altLang="zh-CN" dirty="0">
                <a:hlinkClick r:id="rId3"/>
              </a:rPr>
              <a:t>https://abubujs.org/</a:t>
            </a:r>
            <a:r>
              <a:rPr lang="en-US" altLang="zh-CN" dirty="0"/>
              <a:t> (Dr. </a:t>
            </a:r>
            <a:r>
              <a:rPr lang="en-US" altLang="zh-CN" dirty="0" err="1"/>
              <a:t>Abouzar</a:t>
            </a:r>
            <a:r>
              <a:rPr lang="en-US" altLang="zh-CN" dirty="0"/>
              <a:t> </a:t>
            </a:r>
            <a:r>
              <a:rPr lang="en-US" altLang="zh-CN" dirty="0" err="1"/>
              <a:t>Kaboudian</a:t>
            </a:r>
            <a:r>
              <a:rPr lang="en-US" altLang="zh-CN" dirty="0"/>
              <a:t>)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It can run real-time simulation on PC, tablet and even cell phone.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8" name="组合 3">
            <a:extLst>
              <a:ext uri="{FF2B5EF4-FFF2-40B4-BE49-F238E27FC236}">
                <a16:creationId xmlns:a16="http://schemas.microsoft.com/office/drawing/2014/main" id="{FAD8A565-E979-C8D4-A5F7-AEB1D894ECBC}"/>
              </a:ext>
            </a:extLst>
          </p:cNvPr>
          <p:cNvGrpSpPr/>
          <p:nvPr/>
        </p:nvGrpSpPr>
        <p:grpSpPr>
          <a:xfrm>
            <a:off x="8281851" y="2122379"/>
            <a:ext cx="3590515" cy="4511794"/>
            <a:chOff x="7054009" y="697917"/>
            <a:chExt cx="4057650" cy="571251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56E3B2-C66C-A6FC-4CED-D25C2C9D9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0345" y="6096058"/>
              <a:ext cx="3143689" cy="314369"/>
            </a:xfrm>
            <a:prstGeom prst="rect">
              <a:avLst/>
            </a:prstGeom>
          </p:spPr>
        </p:pic>
        <p:pic>
          <p:nvPicPr>
            <p:cNvPr id="10" name="图片 5" descr="图形用户界面&#10;&#10;描述已自动生成">
              <a:extLst>
                <a:ext uri="{FF2B5EF4-FFF2-40B4-BE49-F238E27FC236}">
                  <a16:creationId xmlns:a16="http://schemas.microsoft.com/office/drawing/2014/main" id="{24F2A3C1-1859-0101-54B2-652B72061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09" y="3810058"/>
              <a:ext cx="4057650" cy="2286000"/>
            </a:xfrm>
            <a:prstGeom prst="rect">
              <a:avLst/>
            </a:prstGeom>
          </p:spPr>
        </p:pic>
        <p:pic>
          <p:nvPicPr>
            <p:cNvPr id="11" name="Picture 9" descr="A human heart with veins&#10;&#10;Description automatically generated">
              <a:extLst>
                <a:ext uri="{FF2B5EF4-FFF2-40B4-BE49-F238E27FC236}">
                  <a16:creationId xmlns:a16="http://schemas.microsoft.com/office/drawing/2014/main" id="{70E6B138-90E0-D82F-137D-2A00B276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584" y="697917"/>
              <a:ext cx="1743075" cy="26289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587E7B-CD7F-BA20-13AD-DE81DBC5E173}"/>
                </a:ext>
              </a:extLst>
            </p:cNvPr>
            <p:cNvSpPr/>
            <p:nvPr/>
          </p:nvSpPr>
          <p:spPr>
            <a:xfrm>
              <a:off x="10006148" y="2210234"/>
              <a:ext cx="830797" cy="642693"/>
            </a:xfrm>
            <a:prstGeom prst="rect">
              <a:avLst/>
            </a:prstGeom>
            <a:noFill/>
            <a:ln w="603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95AEFBBD-C4E2-6482-2B1A-F6B05E868798}"/>
                </a:ext>
              </a:extLst>
            </p:cNvPr>
            <p:cNvCxnSpPr/>
            <p:nvPr/>
          </p:nvCxnSpPr>
          <p:spPr>
            <a:xfrm flipH="1">
              <a:off x="7142770" y="2210234"/>
              <a:ext cx="2790227" cy="15998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2F20CEEE-CEBF-E873-C7E5-A1FA709DD289}"/>
                </a:ext>
              </a:extLst>
            </p:cNvPr>
            <p:cNvCxnSpPr/>
            <p:nvPr/>
          </p:nvCxnSpPr>
          <p:spPr>
            <a:xfrm flipH="1">
              <a:off x="9002921" y="2852927"/>
              <a:ext cx="1834024" cy="1086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2C556D9A-178C-BFB6-E006-538194054988}"/>
                </a:ext>
              </a:extLst>
            </p:cNvPr>
            <p:cNvSpPr txBox="1"/>
            <p:nvPr/>
          </p:nvSpPr>
          <p:spPr>
            <a:xfrm>
              <a:off x="8259658" y="2997938"/>
              <a:ext cx="2057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 propagating  </a:t>
              </a: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ADBE1B1E-8093-346E-1DF2-6C667258DEBD}"/>
                </a:ext>
              </a:extLst>
            </p:cNvPr>
            <p:cNvSpPr txBox="1"/>
            <p:nvPr/>
          </p:nvSpPr>
          <p:spPr>
            <a:xfrm>
              <a:off x="7926578" y="3225869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      (simulation)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68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6D3E1-65BA-BD1E-7E97-AF049D5DC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10" y="1549390"/>
            <a:ext cx="10515600" cy="919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C00000"/>
                </a:solidFill>
              </a:rPr>
              <a:t>We can calculate temporal and spatiotemporal Lyapunov Exponents  from simulations and experiments in tissue.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3EDA1B0-30A0-65D9-4F5F-EF9983C12080}"/>
              </a:ext>
            </a:extLst>
          </p:cNvPr>
          <p:cNvSpPr txBox="1">
            <a:spLocks/>
          </p:cNvSpPr>
          <p:nvPr/>
        </p:nvSpPr>
        <p:spPr>
          <a:xfrm>
            <a:off x="563110" y="22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Spatiotemporal Temporal Method for Lyapunov Exponent:</a:t>
            </a:r>
            <a:endParaRPr lang="zh-CN" altLang="en-US" dirty="0"/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24C67B05-625E-0D55-5FBF-1F11EC17FC72}"/>
              </a:ext>
            </a:extLst>
          </p:cNvPr>
          <p:cNvSpPr txBox="1">
            <a:spLocks/>
          </p:cNvSpPr>
          <p:nvPr/>
        </p:nvSpPr>
        <p:spPr>
          <a:xfrm>
            <a:off x="434815" y="2282835"/>
            <a:ext cx="7010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r>
              <a:rPr lang="en-US" altLang="zh-CN" dirty="0"/>
              <a:t>We use a 3V-SIM ionic model for simulations.</a:t>
            </a:r>
          </a:p>
          <a:p>
            <a:endParaRPr lang="en-US" altLang="zh-CN" dirty="0"/>
          </a:p>
          <a:p>
            <a:r>
              <a:rPr lang="en-US" altLang="zh-CN" dirty="0"/>
              <a:t>Optical mapping experiments from rabbit and pig hearts.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1" name="Picture 9" descr="A human heart with veins&#10;&#10;Description automatically generated">
            <a:extLst>
              <a:ext uri="{FF2B5EF4-FFF2-40B4-BE49-F238E27FC236}">
                <a16:creationId xmlns:a16="http://schemas.microsoft.com/office/drawing/2014/main" id="{70E6B138-90E0-D82F-137D-2A00B2769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62" y="2122379"/>
            <a:ext cx="1542404" cy="20763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587E7B-CD7F-BA20-13AD-DE81DBC5E173}"/>
              </a:ext>
            </a:extLst>
          </p:cNvPr>
          <p:cNvSpPr/>
          <p:nvPr/>
        </p:nvSpPr>
        <p:spPr>
          <a:xfrm>
            <a:off x="10894126" y="3316821"/>
            <a:ext cx="735152" cy="507605"/>
          </a:xfrm>
          <a:prstGeom prst="rect">
            <a:avLst/>
          </a:prstGeom>
          <a:noFill/>
          <a:ln w="603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95AEFBBD-C4E2-6482-2B1A-F6B05E868798}"/>
              </a:ext>
            </a:extLst>
          </p:cNvPr>
          <p:cNvCxnSpPr>
            <a:cxnSpLocks/>
          </p:cNvCxnSpPr>
          <p:nvPr/>
        </p:nvCxnSpPr>
        <p:spPr>
          <a:xfrm flipH="1">
            <a:off x="5250438" y="3316821"/>
            <a:ext cx="5578958" cy="13659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2F20CEEE-CEBF-E873-C7E5-A1FA709DD289}"/>
              </a:ext>
            </a:extLst>
          </p:cNvPr>
          <p:cNvCxnSpPr>
            <a:cxnSpLocks/>
          </p:cNvCxnSpPr>
          <p:nvPr/>
        </p:nvCxnSpPr>
        <p:spPr>
          <a:xfrm flipH="1">
            <a:off x="10349345" y="3824426"/>
            <a:ext cx="1279933" cy="8583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Recording 2024-07-03 215200">
            <a:hlinkClick r:id="" action="ppaction://media"/>
            <a:extLst>
              <a:ext uri="{FF2B5EF4-FFF2-40B4-BE49-F238E27FC236}">
                <a16:creationId xmlns:a16="http://schemas.microsoft.com/office/drawing/2014/main" id="{D1D2F15E-C5E8-0C64-ED9A-50D42180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3337" y="4682815"/>
            <a:ext cx="1965325" cy="1981200"/>
          </a:xfrm>
          <a:prstGeom prst="rect">
            <a:avLst/>
          </a:prstGeom>
        </p:spPr>
      </p:pic>
      <p:pic>
        <p:nvPicPr>
          <p:cNvPr id="5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A36D82F4-1BEA-5963-5008-73DFD524C2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8227949" y="4739844"/>
            <a:ext cx="2043332" cy="2041026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C0F42EB8-8A06-5722-0775-EEDEBDA14DFB}"/>
              </a:ext>
            </a:extLst>
          </p:cNvPr>
          <p:cNvCxnSpPr>
            <a:cxnSpLocks/>
          </p:cNvCxnSpPr>
          <p:nvPr/>
        </p:nvCxnSpPr>
        <p:spPr>
          <a:xfrm flipH="1">
            <a:off x="8334103" y="3316821"/>
            <a:ext cx="2632394" cy="13659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30FE1C26-73E6-DBD0-9398-F5020D74BD07}"/>
              </a:ext>
            </a:extLst>
          </p:cNvPr>
          <p:cNvCxnSpPr>
            <a:cxnSpLocks/>
          </p:cNvCxnSpPr>
          <p:nvPr/>
        </p:nvCxnSpPr>
        <p:spPr>
          <a:xfrm flipH="1">
            <a:off x="7142238" y="3794443"/>
            <a:ext cx="4487040" cy="877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2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6D3E1-65BA-BD1E-7E97-AF049D5DC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 spatiotemporal LE is defined:</a:t>
            </a:r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sz="2200" dirty="0"/>
              <a:t>s means spatial</a:t>
            </a:r>
          </a:p>
          <a:p>
            <a:pPr lvl="1"/>
            <a:r>
              <a:rPr lang="en-US" altLang="zh-CN" sz="2200" dirty="0"/>
              <a:t>k = every point of 2D map from </a:t>
            </a:r>
            <a:r>
              <a:rPr lang="en-US" altLang="zh-CN" sz="2200" dirty="0" err="1"/>
              <a:t>t_i</a:t>
            </a:r>
            <a:r>
              <a:rPr lang="en-US" altLang="zh-CN" sz="2200" dirty="0"/>
              <a:t> to t_(</a:t>
            </a:r>
            <a:r>
              <a:rPr lang="en-US" altLang="zh-CN" sz="2200" dirty="0" err="1"/>
              <a:t>i+d</a:t>
            </a:r>
            <a:r>
              <a:rPr lang="en-US" altLang="zh-CN" sz="2200" dirty="0"/>
              <a:t>) </a:t>
            </a:r>
          </a:p>
          <a:p>
            <a:pPr lvl="1"/>
            <a:r>
              <a:rPr lang="en-US" altLang="zh-CN" sz="2200" dirty="0"/>
              <a:t>h = neighboring points of k from </a:t>
            </a:r>
            <a:r>
              <a:rPr lang="en-US" altLang="zh-CN" sz="2200" dirty="0" err="1"/>
              <a:t>t_i</a:t>
            </a:r>
            <a:r>
              <a:rPr lang="en-US" altLang="zh-CN" sz="2200" dirty="0"/>
              <a:t> to t_(</a:t>
            </a:r>
            <a:r>
              <a:rPr lang="en-US" altLang="zh-CN" sz="2200" dirty="0" err="1"/>
              <a:t>i+d</a:t>
            </a:r>
            <a:r>
              <a:rPr lang="en-US" altLang="zh-CN" sz="2200" dirty="0"/>
              <a:t>) (neighbor distance &lt; a small value)</a:t>
            </a:r>
          </a:p>
          <a:p>
            <a:pPr lvl="1"/>
            <a:r>
              <a:rPr lang="en-US" altLang="zh-CN" sz="2200" dirty="0"/>
              <a:t>d = embedded dimension</a:t>
            </a:r>
          </a:p>
          <a:p>
            <a:pPr lvl="1"/>
            <a:r>
              <a:rPr lang="en-US" altLang="zh-CN" sz="2200" dirty="0" err="1"/>
              <a:t>N_p</a:t>
            </a:r>
            <a:r>
              <a:rPr lang="en-US" altLang="zh-CN" sz="2200" dirty="0"/>
              <a:t> = number of &lt;k, h&gt; pairs (take average)</a:t>
            </a:r>
          </a:p>
          <a:p>
            <a:pPr lvl="1"/>
            <a:r>
              <a:rPr lang="en-US" altLang="zh-CN" sz="2200" dirty="0"/>
              <a:t>j = type of X variable</a:t>
            </a:r>
          </a:p>
          <a:p>
            <a:pPr lvl="1"/>
            <a:r>
              <a:rPr lang="en-US" altLang="zh-CN" sz="2200" dirty="0" err="1"/>
              <a:t>i</a:t>
            </a:r>
            <a:r>
              <a:rPr lang="en-US" altLang="zh-CN" sz="2200" dirty="0"/>
              <a:t> = time step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89FDD0-7E5C-546F-014A-7F33405D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" y="2205132"/>
            <a:ext cx="5319157" cy="9952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4B7240-AEED-7B51-668E-CDC61349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05132"/>
            <a:ext cx="5823383" cy="9952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461BC6-F9F0-BDF2-7242-9BEE87A67305}"/>
              </a:ext>
            </a:extLst>
          </p:cNvPr>
          <p:cNvSpPr txBox="1"/>
          <p:nvPr/>
        </p:nvSpPr>
        <p:spPr>
          <a:xfrm>
            <a:off x="122214" y="6138932"/>
            <a:ext cx="9310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Solé, R. V., &amp; </a:t>
            </a:r>
            <a:r>
              <a:rPr lang="en-US" altLang="zh-CN" sz="2000" b="0" i="0" dirty="0" err="1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Bascompte</a:t>
            </a:r>
            <a:r>
              <a:rPr lang="en-US" altLang="zh-CN" sz="20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 J. (1995). Measuring chaos from spatial information. </a:t>
            </a:r>
          </a:p>
          <a:p>
            <a:r>
              <a:rPr lang="en-US" altLang="zh-CN" sz="20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Journal of Theoretical Biology</a:t>
            </a:r>
            <a:r>
              <a:rPr lang="en-US" altLang="zh-CN" sz="20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altLang="zh-CN" sz="2000" b="0" i="1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175</a:t>
            </a:r>
            <a:r>
              <a:rPr lang="en-US" altLang="zh-CN" sz="2000" b="0" i="0" dirty="0">
                <a:solidFill>
                  <a:srgbClr val="3A3A3A"/>
                </a:solidFill>
                <a:effectLst/>
                <a:latin typeface="Source Sans Pro" panose="020B0503030403020204" pitchFamily="34" charset="0"/>
              </a:rPr>
              <a:t>(2), 139–147. https://doi.org/10.1006/jtbi.1995.0126</a:t>
            </a:r>
            <a:endParaRPr lang="zh-CN" altLang="en-US" sz="2000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3EDA1B0-30A0-65D9-4F5F-EF9983C12080}"/>
              </a:ext>
            </a:extLst>
          </p:cNvPr>
          <p:cNvSpPr txBox="1">
            <a:spLocks/>
          </p:cNvSpPr>
          <p:nvPr/>
        </p:nvSpPr>
        <p:spPr>
          <a:xfrm>
            <a:off x="563110" y="22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Spatiotemporal Temporal Method for Lyapunov Exponent: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646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EFF4C9-BD63-33F2-4B9D-573F115C0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We first calculate APD sequence for n points (depending on how many we want)</a:t>
            </a:r>
          </a:p>
          <a:p>
            <a:r>
              <a:rPr lang="en-US" altLang="zh-CN" sz="2000" dirty="0"/>
              <a:t>Then we find any points that have similar APD at same Beat Number.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9D6ED6-E752-0834-0BFA-327CB457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40"/>
          <a:stretch/>
        </p:blipFill>
        <p:spPr>
          <a:xfrm>
            <a:off x="7851344" y="5594766"/>
            <a:ext cx="4303881" cy="7633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93A4CC8-AD96-5F61-3FDF-03B35DB72B69}"/>
              </a:ext>
            </a:extLst>
          </p:cNvPr>
          <p:cNvGrpSpPr/>
          <p:nvPr/>
        </p:nvGrpSpPr>
        <p:grpSpPr>
          <a:xfrm>
            <a:off x="0" y="3574650"/>
            <a:ext cx="3284911" cy="3283350"/>
            <a:chOff x="1217347" y="2406556"/>
            <a:chExt cx="4029168" cy="408631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B7CD888-7899-E879-E14D-A6C2B3A0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7347" y="2406556"/>
              <a:ext cx="4029168" cy="4086319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0626179-9A9C-1B10-1050-F38C48E0D98A}"/>
                </a:ext>
              </a:extLst>
            </p:cNvPr>
            <p:cNvGrpSpPr/>
            <p:nvPr/>
          </p:nvGrpSpPr>
          <p:grpSpPr>
            <a:xfrm>
              <a:off x="1729499" y="2670813"/>
              <a:ext cx="1751120" cy="1995719"/>
              <a:chOff x="1706252" y="2670813"/>
              <a:chExt cx="1751120" cy="1995719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05F23E5-2B2B-B9D8-DFD4-958FF3B69325}"/>
                  </a:ext>
                </a:extLst>
              </p:cNvPr>
              <p:cNvSpPr/>
              <p:nvPr/>
            </p:nvSpPr>
            <p:spPr>
              <a:xfrm>
                <a:off x="1706252" y="2931736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C5FEEBC-B3BD-5F1D-BF3A-DC5D66C77884}"/>
                  </a:ext>
                </a:extLst>
              </p:cNvPr>
              <p:cNvSpPr/>
              <p:nvPr/>
            </p:nvSpPr>
            <p:spPr>
              <a:xfrm>
                <a:off x="3039002" y="4449715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6C458C-BED0-D124-0E0C-6BF32961555A}"/>
                  </a:ext>
                </a:extLst>
              </p:cNvPr>
              <p:cNvSpPr txBox="1"/>
              <p:nvPr/>
            </p:nvSpPr>
            <p:spPr>
              <a:xfrm>
                <a:off x="1753724" y="267081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k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CF72C2B-D70B-8D49-3F49-2DFD80BAD20A}"/>
                  </a:ext>
                </a:extLst>
              </p:cNvPr>
              <p:cNvSpPr txBox="1"/>
              <p:nvPr/>
            </p:nvSpPr>
            <p:spPr>
              <a:xfrm>
                <a:off x="3144466" y="418879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h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70A330A-09EA-9319-4734-6F60EC9AB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2"/>
          <a:stretch/>
        </p:blipFill>
        <p:spPr>
          <a:xfrm>
            <a:off x="3512088" y="3021568"/>
            <a:ext cx="3372278" cy="1736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DBF286-BB43-31DC-B78B-CDC14495C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419" y="2823174"/>
            <a:ext cx="400106" cy="135976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565B94-0604-C17C-BF84-0508DC420BDB}"/>
              </a:ext>
            </a:extLst>
          </p:cNvPr>
          <p:cNvSpPr txBox="1"/>
          <p:nvPr/>
        </p:nvSpPr>
        <p:spPr>
          <a:xfrm>
            <a:off x="4677307" y="2659319"/>
            <a:ext cx="13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Voltage for k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4A941D8-A51F-DEE4-807C-D3039E301529}"/>
              </a:ext>
            </a:extLst>
          </p:cNvPr>
          <p:cNvCxnSpPr>
            <a:cxnSpLocks/>
          </p:cNvCxnSpPr>
          <p:nvPr/>
        </p:nvCxnSpPr>
        <p:spPr>
          <a:xfrm>
            <a:off x="7424598" y="3503057"/>
            <a:ext cx="5833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15F76992-7A63-E30D-11B0-B88796CE10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5002"/>
          <a:stretch/>
        </p:blipFill>
        <p:spPr>
          <a:xfrm>
            <a:off x="3512088" y="5140805"/>
            <a:ext cx="3299331" cy="169874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A79BBBC-4CE5-9939-A26A-A7B32251755F}"/>
              </a:ext>
            </a:extLst>
          </p:cNvPr>
          <p:cNvSpPr txBox="1"/>
          <p:nvPr/>
        </p:nvSpPr>
        <p:spPr>
          <a:xfrm>
            <a:off x="4568819" y="4764670"/>
            <a:ext cx="13860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Voltage for h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400FEA9-B6C6-F1AF-DE00-D055A3DD1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490" y="5170320"/>
            <a:ext cx="1110275" cy="122870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5CD91E1-9D7B-0154-D9A2-C5E9EF58F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641" y="2624448"/>
            <a:ext cx="3517288" cy="2799911"/>
          </a:xfrm>
          <a:prstGeom prst="rect">
            <a:avLst/>
          </a:prstGeom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id="{B3630C7C-F772-C6ED-02AE-4CB22A622234}"/>
              </a:ext>
            </a:extLst>
          </p:cNvPr>
          <p:cNvSpPr/>
          <p:nvPr/>
        </p:nvSpPr>
        <p:spPr>
          <a:xfrm>
            <a:off x="8843815" y="3110939"/>
            <a:ext cx="1222334" cy="1342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46A6EFE-2F67-C96F-48B5-A4703458AA8C}"/>
              </a:ext>
            </a:extLst>
          </p:cNvPr>
          <p:cNvCxnSpPr>
            <a:cxnSpLocks/>
          </p:cNvCxnSpPr>
          <p:nvPr/>
        </p:nvCxnSpPr>
        <p:spPr>
          <a:xfrm>
            <a:off x="9307642" y="4453852"/>
            <a:ext cx="76582" cy="11409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60E6A4F8-BEF2-294D-DEC1-DC169564AA18}"/>
              </a:ext>
            </a:extLst>
          </p:cNvPr>
          <p:cNvSpPr txBox="1">
            <a:spLocks/>
          </p:cNvSpPr>
          <p:nvPr/>
        </p:nvSpPr>
        <p:spPr>
          <a:xfrm>
            <a:off x="563110" y="22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Spatiotemporal Temporal Method for Lyapunov Exponent: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729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AAD34-8238-8142-069F-9BC32B3C4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Then it iterates through all possible spatial pairs in map.</a:t>
            </a:r>
          </a:p>
          <a:p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evolve</a:t>
            </a:r>
            <a:r>
              <a:rPr lang="zh-CN" altLang="en-US" sz="2000" dirty="0"/>
              <a:t> </a:t>
            </a:r>
            <a:r>
              <a:rPr lang="en-US" altLang="zh-CN" sz="2000" dirty="0"/>
              <a:t>all the pairs,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see</a:t>
            </a:r>
            <a:r>
              <a:rPr lang="zh-CN" altLang="en-US" sz="2000" dirty="0"/>
              <a:t> </a:t>
            </a:r>
            <a:r>
              <a:rPr lang="en-US" altLang="zh-CN" sz="2000" dirty="0"/>
              <a:t>how</a:t>
            </a:r>
            <a:r>
              <a:rPr lang="zh-CN" altLang="en-US" sz="2000" dirty="0"/>
              <a:t> </a:t>
            </a:r>
            <a:r>
              <a:rPr lang="en-US" altLang="zh-CN" sz="2000" dirty="0"/>
              <a:t>they</a:t>
            </a:r>
            <a:r>
              <a:rPr lang="zh-CN" altLang="en-US" sz="2000" dirty="0"/>
              <a:t> </a:t>
            </a:r>
            <a:r>
              <a:rPr lang="en-US" altLang="zh-CN" sz="2000" dirty="0"/>
              <a:t>diverge.</a:t>
            </a:r>
          </a:p>
          <a:p>
            <a:r>
              <a:rPr lang="en-US" altLang="zh-CN" sz="2000" dirty="0"/>
              <a:t>Finally, after spatially and temporally averaged, we get spatial Lyapunov exponent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1347161-EE16-E63D-617A-633B5CE1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829" y="3593252"/>
            <a:ext cx="3517288" cy="27999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F14648-6F9E-7E4A-41B4-C783F0EE6EB5}"/>
              </a:ext>
            </a:extLst>
          </p:cNvPr>
          <p:cNvGrpSpPr/>
          <p:nvPr/>
        </p:nvGrpSpPr>
        <p:grpSpPr>
          <a:xfrm>
            <a:off x="0" y="3561185"/>
            <a:ext cx="3284911" cy="3283350"/>
            <a:chOff x="1217347" y="2406556"/>
            <a:chExt cx="4029168" cy="408631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1A89B41-2DE4-17FA-03D1-93489CA9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347" y="2406556"/>
              <a:ext cx="4029168" cy="4086319"/>
            </a:xfrm>
            <a:prstGeom prst="rect">
              <a:avLst/>
            </a:prstGeom>
          </p:spPr>
        </p:pic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DD3DDDC-F0E9-9186-8C01-DCE5D9EC94DF}"/>
                </a:ext>
              </a:extLst>
            </p:cNvPr>
            <p:cNvGrpSpPr/>
            <p:nvPr/>
          </p:nvGrpSpPr>
          <p:grpSpPr>
            <a:xfrm>
              <a:off x="1729499" y="2641938"/>
              <a:ext cx="3204311" cy="2024594"/>
              <a:chOff x="1706252" y="2641938"/>
              <a:chExt cx="3204311" cy="2024594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58F8F97C-8FFD-A576-51D5-9C3025B7E187}"/>
                  </a:ext>
                </a:extLst>
              </p:cNvPr>
              <p:cNvSpPr/>
              <p:nvPr/>
            </p:nvSpPr>
            <p:spPr>
              <a:xfrm>
                <a:off x="1706252" y="2931736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55AC74E-31B6-803A-BD50-CE5BCCC528B3}"/>
                  </a:ext>
                </a:extLst>
              </p:cNvPr>
              <p:cNvSpPr/>
              <p:nvPr/>
            </p:nvSpPr>
            <p:spPr>
              <a:xfrm>
                <a:off x="3039002" y="4449715"/>
                <a:ext cx="169682" cy="21681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76CDB56-0C55-D1A5-C9F9-A689C7E7F04E}"/>
                  </a:ext>
                </a:extLst>
              </p:cNvPr>
              <p:cNvSpPr txBox="1"/>
              <p:nvPr/>
            </p:nvSpPr>
            <p:spPr>
              <a:xfrm>
                <a:off x="1753724" y="2670813"/>
                <a:ext cx="31290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k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B1C5A9C-DDE4-5EE8-CF48-AD8939B3A7F7}"/>
                  </a:ext>
                </a:extLst>
              </p:cNvPr>
              <p:cNvSpPr txBox="1"/>
              <p:nvPr/>
            </p:nvSpPr>
            <p:spPr>
              <a:xfrm>
                <a:off x="3144466" y="418879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h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DD9348A4-9D1F-A04A-4B55-E8C48A2674FE}"/>
                  </a:ext>
                </a:extLst>
              </p:cNvPr>
              <p:cNvSpPr/>
              <p:nvPr/>
            </p:nvSpPr>
            <p:spPr>
              <a:xfrm>
                <a:off x="4569286" y="3040144"/>
                <a:ext cx="169682" cy="21681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5BD56B4B-B876-1CC2-0CC2-1388DF186FA6}"/>
                  </a:ext>
                </a:extLst>
              </p:cNvPr>
              <p:cNvSpPr/>
              <p:nvPr/>
            </p:nvSpPr>
            <p:spPr>
              <a:xfrm>
                <a:off x="3293896" y="3268608"/>
                <a:ext cx="169682" cy="21681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B0CC905-280C-E573-8597-5877B82A2CAD}"/>
                  </a:ext>
                </a:extLst>
              </p:cNvPr>
              <p:cNvSpPr txBox="1"/>
              <p:nvPr/>
            </p:nvSpPr>
            <p:spPr>
              <a:xfrm>
                <a:off x="3171498" y="2878962"/>
                <a:ext cx="51287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</a:rPr>
                  <a:t>k’</a:t>
                </a:r>
                <a:endParaRPr lang="zh-CN" alt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0A14A55-9D19-B214-0100-91DA32FF9B4A}"/>
                  </a:ext>
                </a:extLst>
              </p:cNvPr>
              <p:cNvSpPr txBox="1"/>
              <p:nvPr/>
            </p:nvSpPr>
            <p:spPr>
              <a:xfrm>
                <a:off x="4397687" y="2641938"/>
                <a:ext cx="512876" cy="45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</a:rPr>
                  <a:t>h’</a:t>
                </a:r>
                <a:endParaRPr lang="zh-CN" alt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B6E0777A-1754-064C-A6A3-8C977A3A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40" y="4408786"/>
            <a:ext cx="4319907" cy="8082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B77579-94BD-FA11-9AD9-67D5CE76F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40"/>
          <a:stretch/>
        </p:blipFill>
        <p:spPr>
          <a:xfrm>
            <a:off x="3833340" y="3429102"/>
            <a:ext cx="4303881" cy="763353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1643C717-29E0-044D-15EB-9FAF5E7E1D08}"/>
              </a:ext>
            </a:extLst>
          </p:cNvPr>
          <p:cNvSpPr txBox="1">
            <a:spLocks/>
          </p:cNvSpPr>
          <p:nvPr/>
        </p:nvSpPr>
        <p:spPr>
          <a:xfrm>
            <a:off x="563110" y="22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Spatiotemporal Temporal Method for Lyapunov Exponent: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71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CDC02-27C7-DC68-0FDC-378B08B6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 – Temporal and Spatial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6A3D0-F179-82F2-6FD2-15329C13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Both temporal and spatial methods can be used to calculate LE</a:t>
            </a:r>
          </a:p>
          <a:p>
            <a:pPr lvl="1"/>
            <a:r>
              <a:rPr lang="en-US" altLang="zh-CN" dirty="0"/>
              <a:t>We can use temporal method when we have temporal information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We can use spatial method when we have both spatial and temporal information. 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Let’s see how they work in simulation and experiment.</a:t>
            </a:r>
          </a:p>
          <a:p>
            <a:pPr lvl="2"/>
            <a:r>
              <a:rPr lang="en-US" altLang="zh-CN" dirty="0"/>
              <a:t>Simulation: Temporal and Spatial</a:t>
            </a:r>
          </a:p>
          <a:p>
            <a:pPr lvl="2"/>
            <a:r>
              <a:rPr lang="en-US" altLang="zh-CN" dirty="0"/>
              <a:t>Experiment 1: Temporal </a:t>
            </a:r>
          </a:p>
          <a:p>
            <a:pPr lvl="2"/>
            <a:r>
              <a:rPr lang="en-US" altLang="zh-CN" dirty="0"/>
              <a:t>Experiment 2: Spatial</a:t>
            </a:r>
          </a:p>
          <a:p>
            <a:pPr lvl="1"/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4F8969-88FA-685F-ECB9-F168AE44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586" y="2717739"/>
            <a:ext cx="3924302" cy="14225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A23121-1FE3-138F-A97F-333B3DFC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452" y="4633995"/>
            <a:ext cx="3214871" cy="20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AD650-5BEA-C400-7CBA-4E332409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270516"/>
            <a:ext cx="1122476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Some brief introduction to Chaos</a:t>
            </a:r>
            <a:endParaRPr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B58516-3DCD-B75D-1FE2-9B89390BBA70}"/>
              </a:ext>
            </a:extLst>
          </p:cNvPr>
          <p:cNvSpPr txBox="1">
            <a:spLocks/>
          </p:cNvSpPr>
          <p:nvPr/>
        </p:nvSpPr>
        <p:spPr>
          <a:xfrm>
            <a:off x="160175" y="1331434"/>
            <a:ext cx="10967746" cy="1115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Chaos in 1-D Logistic Map </a:t>
            </a:r>
          </a:p>
        </p:txBody>
      </p:sp>
      <p:pic>
        <p:nvPicPr>
          <p:cNvPr id="10" name="Content Placeholder 17" descr="Chart&#10;&#10;Description automatically generated">
            <a:extLst>
              <a:ext uri="{FF2B5EF4-FFF2-40B4-BE49-F238E27FC236}">
                <a16:creationId xmlns:a16="http://schemas.microsoft.com/office/drawing/2014/main" id="{6FF7181A-BDF4-79AF-D4DE-F90B3995F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4702"/>
          <a:stretch/>
        </p:blipFill>
        <p:spPr>
          <a:xfrm>
            <a:off x="4437595" y="1476435"/>
            <a:ext cx="7456714" cy="2692967"/>
          </a:xfr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D58AB75-8EEF-84A9-6788-A22546866292}"/>
              </a:ext>
            </a:extLst>
          </p:cNvPr>
          <p:cNvSpPr/>
          <p:nvPr/>
        </p:nvSpPr>
        <p:spPr>
          <a:xfrm>
            <a:off x="3733072" y="2428617"/>
            <a:ext cx="594711" cy="5447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719A6-7B4C-E82B-CF6F-42EE78694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5" b="14505"/>
          <a:stretch/>
        </p:blipFill>
        <p:spPr>
          <a:xfrm>
            <a:off x="1266965" y="3182284"/>
            <a:ext cx="1915312" cy="1406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49E521-EC4B-A9E3-00E5-2AEFE7507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5" y="2067319"/>
            <a:ext cx="2710530" cy="1303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476922-7F49-D6ED-2847-7A567F7612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738" r="2086"/>
          <a:stretch/>
        </p:blipFill>
        <p:spPr>
          <a:xfrm>
            <a:off x="280047" y="4697300"/>
            <a:ext cx="2751434" cy="2160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CF8CFD-7D28-8053-BBE0-4003B0AD56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62"/>
          <a:stretch/>
        </p:blipFill>
        <p:spPr>
          <a:xfrm>
            <a:off x="3056457" y="4761969"/>
            <a:ext cx="2963233" cy="2219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C2D8A3-5B83-4AC7-5189-9B16479B72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62"/>
          <a:stretch/>
        </p:blipFill>
        <p:spPr>
          <a:xfrm>
            <a:off x="8748522" y="4766161"/>
            <a:ext cx="2963233" cy="221967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15F9D0-D8B2-5B5C-D937-281CCA7EA451}"/>
              </a:ext>
            </a:extLst>
          </p:cNvPr>
          <p:cNvCxnSpPr>
            <a:cxnSpLocks/>
          </p:cNvCxnSpPr>
          <p:nvPr/>
        </p:nvCxnSpPr>
        <p:spPr>
          <a:xfrm flipV="1">
            <a:off x="2429266" y="3215092"/>
            <a:ext cx="5680763" cy="1590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FC5F1E-6A49-1275-3793-FA6BA7802979}"/>
              </a:ext>
            </a:extLst>
          </p:cNvPr>
          <p:cNvCxnSpPr>
            <a:cxnSpLocks/>
          </p:cNvCxnSpPr>
          <p:nvPr/>
        </p:nvCxnSpPr>
        <p:spPr>
          <a:xfrm flipV="1">
            <a:off x="5453950" y="3252942"/>
            <a:ext cx="4230469" cy="1509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E5DE80-3931-41E4-2A81-DB3E45845B57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0489154" y="3302609"/>
            <a:ext cx="915480" cy="10867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52FD51-753A-B3F9-6E05-692043752EEB}"/>
              </a:ext>
            </a:extLst>
          </p:cNvPr>
          <p:cNvCxnSpPr>
            <a:cxnSpLocks/>
          </p:cNvCxnSpPr>
          <p:nvPr/>
        </p:nvCxnSpPr>
        <p:spPr>
          <a:xfrm>
            <a:off x="8217372" y="1430889"/>
            <a:ext cx="0" cy="17256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D1BACA-BF04-6E67-7969-726162B5633F}"/>
              </a:ext>
            </a:extLst>
          </p:cNvPr>
          <p:cNvCxnSpPr>
            <a:cxnSpLocks/>
          </p:cNvCxnSpPr>
          <p:nvPr/>
        </p:nvCxnSpPr>
        <p:spPr>
          <a:xfrm flipH="1">
            <a:off x="11423114" y="1348367"/>
            <a:ext cx="11334" cy="18339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F053C1-08B4-B778-9D44-D19B719EDD0C}"/>
              </a:ext>
            </a:extLst>
          </p:cNvPr>
          <p:cNvCxnSpPr>
            <a:cxnSpLocks/>
          </p:cNvCxnSpPr>
          <p:nvPr/>
        </p:nvCxnSpPr>
        <p:spPr>
          <a:xfrm>
            <a:off x="9745915" y="1375924"/>
            <a:ext cx="0" cy="1780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615209F-396D-A6FC-94D3-86B4F4ABB3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72"/>
          <a:stretch/>
        </p:blipFill>
        <p:spPr>
          <a:xfrm>
            <a:off x="6248874" y="4945337"/>
            <a:ext cx="2310510" cy="1852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9D7B45-6C6A-7353-7238-AC7BB308E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4220" y="4425790"/>
            <a:ext cx="3377075" cy="67626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ED5342-8205-06AF-406B-61D41EBDAEC2}"/>
              </a:ext>
            </a:extLst>
          </p:cNvPr>
          <p:cNvCxnSpPr>
            <a:cxnSpLocks/>
          </p:cNvCxnSpPr>
          <p:nvPr/>
        </p:nvCxnSpPr>
        <p:spPr>
          <a:xfrm flipV="1">
            <a:off x="8110029" y="3304286"/>
            <a:ext cx="3039412" cy="1216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25771B-7907-2217-D53D-2707AF4C1545}"/>
              </a:ext>
            </a:extLst>
          </p:cNvPr>
          <p:cNvCxnSpPr>
            <a:cxnSpLocks/>
          </p:cNvCxnSpPr>
          <p:nvPr/>
        </p:nvCxnSpPr>
        <p:spPr>
          <a:xfrm>
            <a:off x="11149441" y="1348367"/>
            <a:ext cx="0" cy="1835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6D7E35-D3DC-1D92-9587-E2F2F0CF4966}"/>
              </a:ext>
            </a:extLst>
          </p:cNvPr>
          <p:cNvSpPr txBox="1"/>
          <p:nvPr/>
        </p:nvSpPr>
        <p:spPr>
          <a:xfrm>
            <a:off x="1271542" y="4483100"/>
            <a:ext cx="1157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r=2.6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A2DB68-BBFA-3F4E-C32E-34EA028E8F7F}"/>
              </a:ext>
            </a:extLst>
          </p:cNvPr>
          <p:cNvSpPr txBox="1"/>
          <p:nvPr/>
        </p:nvSpPr>
        <p:spPr>
          <a:xfrm>
            <a:off x="4306421" y="4506219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r=3.3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7F2BE7-DFDD-70AD-A4F0-A242F3BE7B56}"/>
              </a:ext>
            </a:extLst>
          </p:cNvPr>
          <p:cNvSpPr txBox="1"/>
          <p:nvPr/>
        </p:nvSpPr>
        <p:spPr>
          <a:xfrm>
            <a:off x="9911565" y="4389310"/>
            <a:ext cx="115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r=3.9</a:t>
            </a:r>
          </a:p>
        </p:txBody>
      </p:sp>
    </p:spTree>
    <p:extLst>
      <p:ext uri="{BB962C8B-B14F-4D97-AF65-F5344CB8AC3E}">
        <p14:creationId xmlns:p14="http://schemas.microsoft.com/office/powerpoint/2010/main" val="11945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55E18-14E0-CCCA-71BB-C80DE984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66B38-8576-378F-0F66-9D55607F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3V: three variables (u: membrane voltage, v: fast ionic gate and w: slow ionic gate)</a:t>
            </a:r>
          </a:p>
          <a:p>
            <a:r>
              <a:rPr lang="en-US" altLang="zh-CN" sz="2000" dirty="0"/>
              <a:t>It is a model that retains the minimal ionic complexity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DC041B-58E6-B610-DF3F-FE6CCF3A7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5"/>
          <a:stretch/>
        </p:blipFill>
        <p:spPr>
          <a:xfrm>
            <a:off x="1145334" y="2827209"/>
            <a:ext cx="4759520" cy="13325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944A5-894F-2ECA-5E1E-E362B2C7A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72"/>
          <a:stretch/>
        </p:blipFill>
        <p:spPr>
          <a:xfrm>
            <a:off x="1207327" y="4576219"/>
            <a:ext cx="3883866" cy="17356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0D4073-3E0A-2FEF-C7B6-3ACD32B55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0" r="29148"/>
          <a:stretch/>
        </p:blipFill>
        <p:spPr>
          <a:xfrm>
            <a:off x="1145334" y="4207092"/>
            <a:ext cx="3519656" cy="36912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2E3275B-8222-EA75-9D72-CD2EF89AF6DB}"/>
              </a:ext>
            </a:extLst>
          </p:cNvPr>
          <p:cNvSpPr txBox="1"/>
          <p:nvPr/>
        </p:nvSpPr>
        <p:spPr>
          <a:xfrm>
            <a:off x="5760204" y="5257656"/>
            <a:ext cx="609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accent6"/>
                </a:solidFill>
              </a:rPr>
              <a:t>Ifi</a:t>
            </a:r>
            <a:r>
              <a:rPr lang="en-US" altLang="zh-CN" dirty="0">
                <a:solidFill>
                  <a:schemeClr val="accent6"/>
                </a:solidFill>
              </a:rPr>
              <a:t> , Isi and Iso correspond to the fast and slow inward, and slow outward (or to be simplified, Na, Ca, and K) currents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42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00AEAA-4B5E-4C22-973B-2BC5240F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pic>
        <p:nvPicPr>
          <p:cNvPr id="5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37381401-1437-7094-0E81-7CB5A1554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1047092" y="2619214"/>
            <a:ext cx="2288583" cy="2286000"/>
          </a:xfrm>
        </p:spPr>
      </p:pic>
      <p:pic>
        <p:nvPicPr>
          <p:cNvPr id="7" name="图片 6" descr="图片包含 游戏机, 食物&#10;&#10;描述已自动生成">
            <a:extLst>
              <a:ext uri="{FF2B5EF4-FFF2-40B4-BE49-F238E27FC236}">
                <a16:creationId xmlns:a16="http://schemas.microsoft.com/office/drawing/2014/main" id="{C7B253C7-0F1F-AD27-A9F8-7C04AC548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4951708" y="2619214"/>
            <a:ext cx="2288583" cy="2286000"/>
          </a:xfrm>
          <a:prstGeom prst="rect">
            <a:avLst/>
          </a:prstGeom>
        </p:spPr>
      </p:pic>
      <p:pic>
        <p:nvPicPr>
          <p:cNvPr id="9" name="图片 8" descr="电脑萤幕画面&#10;&#10;低可信度描述已自动生成">
            <a:extLst>
              <a:ext uri="{FF2B5EF4-FFF2-40B4-BE49-F238E27FC236}">
                <a16:creationId xmlns:a16="http://schemas.microsoft.com/office/drawing/2014/main" id="{C9BB950E-E7AE-0E20-B790-7F026F5E8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 b="10145"/>
          <a:stretch/>
        </p:blipFill>
        <p:spPr>
          <a:xfrm>
            <a:off x="8761143" y="2581699"/>
            <a:ext cx="2288582" cy="231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38B3878-EEF4-B627-38FA-5BBA8FECE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429" y="4989929"/>
            <a:ext cx="3762053" cy="17304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E1BADC-3A03-C8AE-6A4A-CD904C2C5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242" y="4963313"/>
            <a:ext cx="3960280" cy="18492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C95B9B-DD49-067E-041B-8855CA47B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85" y="4963313"/>
            <a:ext cx="3796831" cy="1757085"/>
          </a:xfrm>
          <a:prstGeom prst="rect">
            <a:avLst/>
          </a:prstGeom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2A629E68-FEE7-807A-62ED-4E68CFA910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By proper modification of parameters, we have three simulation with different chaotic degree.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4C6887B-574E-533E-BA45-32FE4B044DC8}"/>
              </a:ext>
            </a:extLst>
          </p:cNvPr>
          <p:cNvSpPr txBox="1"/>
          <p:nvPr/>
        </p:nvSpPr>
        <p:spPr>
          <a:xfrm>
            <a:off x="1642820" y="2249882"/>
            <a:ext cx="12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82942B-7A33-0649-EEB0-7F8EE89BDC2A}"/>
              </a:ext>
            </a:extLst>
          </p:cNvPr>
          <p:cNvSpPr txBox="1"/>
          <p:nvPr/>
        </p:nvSpPr>
        <p:spPr>
          <a:xfrm>
            <a:off x="5369316" y="2249882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0.41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667AF6-55C9-FB04-83AF-761C3A4F0879}"/>
              </a:ext>
            </a:extLst>
          </p:cNvPr>
          <p:cNvSpPr txBox="1"/>
          <p:nvPr/>
        </p:nvSpPr>
        <p:spPr>
          <a:xfrm>
            <a:off x="9350243" y="2237972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Tau_d = 0.42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272E5FA-1348-A36D-5863-9576EA6FA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871" y="1158155"/>
            <a:ext cx="4143953" cy="59063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FE70FA6-7F95-D099-F209-39F9F8B87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78" y="4963313"/>
            <a:ext cx="3796831" cy="17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9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48508-D6BA-6A4F-4A57-AEE2320C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– 3V SIM model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45977E-0125-E840-36C5-B19E6DB2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60" y="1690688"/>
            <a:ext cx="3564560" cy="2945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E67D87-C5DB-1B1A-43B8-7BACEABE8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328" y="1784546"/>
            <a:ext cx="3447352" cy="27578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448B2D-DEE6-6FF7-4567-E0BFCB608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107" y="1690688"/>
            <a:ext cx="3466131" cy="2757881"/>
          </a:xfrm>
          <a:prstGeom prst="rect">
            <a:avLst/>
          </a:prstGeom>
        </p:spPr>
      </p:pic>
      <p:pic>
        <p:nvPicPr>
          <p:cNvPr id="14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37466302-6D50-E4D6-9ED6-A1A71400EF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3130610" y="2891809"/>
            <a:ext cx="974485" cy="973385"/>
          </a:xfrm>
          <a:prstGeom prst="rect">
            <a:avLst/>
          </a:prstGeom>
        </p:spPr>
      </p:pic>
      <p:pic>
        <p:nvPicPr>
          <p:cNvPr id="15" name="图片 14" descr="图片包含 游戏机, 食物&#10;&#10;描述已自动生成">
            <a:extLst>
              <a:ext uri="{FF2B5EF4-FFF2-40B4-BE49-F238E27FC236}">
                <a16:creationId xmlns:a16="http://schemas.microsoft.com/office/drawing/2014/main" id="{4AB850EE-12C8-04DC-57E9-D9103CE5C3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6700041" y="3069628"/>
            <a:ext cx="852406" cy="851444"/>
          </a:xfrm>
          <a:prstGeom prst="rect">
            <a:avLst/>
          </a:prstGeom>
        </p:spPr>
      </p:pic>
      <p:pic>
        <p:nvPicPr>
          <p:cNvPr id="16" name="图片 15" descr="电脑萤幕画面&#10;&#10;低可信度描述已自动生成">
            <a:extLst>
              <a:ext uri="{FF2B5EF4-FFF2-40B4-BE49-F238E27FC236}">
                <a16:creationId xmlns:a16="http://schemas.microsoft.com/office/drawing/2014/main" id="{71E70378-8672-9B7C-E426-32E3C3266E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 b="10910"/>
          <a:stretch/>
        </p:blipFill>
        <p:spPr>
          <a:xfrm>
            <a:off x="10014975" y="2727972"/>
            <a:ext cx="760329" cy="76227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E790433-3FC9-67FE-05BE-E7AB74189B18}"/>
              </a:ext>
            </a:extLst>
          </p:cNvPr>
          <p:cNvSpPr txBox="1"/>
          <p:nvPr/>
        </p:nvSpPr>
        <p:spPr>
          <a:xfrm>
            <a:off x="1805553" y="4784314"/>
            <a:ext cx="2050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0.14</a:t>
            </a:r>
          </a:p>
          <a:p>
            <a:r>
              <a:rPr lang="en-US" altLang="zh-CN" dirty="0"/>
              <a:t>Spatial LE ~ 0.63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AF8EB9-3D36-E8DB-0329-4CE86E579057}"/>
              </a:ext>
            </a:extLst>
          </p:cNvPr>
          <p:cNvSpPr txBox="1"/>
          <p:nvPr/>
        </p:nvSpPr>
        <p:spPr>
          <a:xfrm>
            <a:off x="5429573" y="4783443"/>
            <a:ext cx="2041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0.11</a:t>
            </a:r>
          </a:p>
          <a:p>
            <a:r>
              <a:rPr lang="en-US" altLang="zh-CN" dirty="0"/>
              <a:t>Spatial LE ~ 0.4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85B2B7-7F78-028A-1AC0-A38690E19303}"/>
              </a:ext>
            </a:extLst>
          </p:cNvPr>
          <p:cNvSpPr txBox="1"/>
          <p:nvPr/>
        </p:nvSpPr>
        <p:spPr>
          <a:xfrm>
            <a:off x="9053593" y="4783442"/>
            <a:ext cx="212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Temporal LE ~ -0.02</a:t>
            </a:r>
          </a:p>
          <a:p>
            <a:r>
              <a:rPr lang="en-US" altLang="zh-CN" dirty="0"/>
              <a:t>Spatial LE ~ -0.01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1B57BF9-7FA2-31BB-4EB5-36F8384E82D3}"/>
              </a:ext>
            </a:extLst>
          </p:cNvPr>
          <p:cNvCxnSpPr>
            <a:cxnSpLocks/>
          </p:cNvCxnSpPr>
          <p:nvPr/>
        </p:nvCxnSpPr>
        <p:spPr>
          <a:xfrm flipH="1">
            <a:off x="5230416" y="2225381"/>
            <a:ext cx="667973" cy="1269969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5797D8A-A53D-00D7-83F0-9A2F7274D68E}"/>
              </a:ext>
            </a:extLst>
          </p:cNvPr>
          <p:cNvCxnSpPr>
            <a:cxnSpLocks/>
          </p:cNvCxnSpPr>
          <p:nvPr/>
        </p:nvCxnSpPr>
        <p:spPr>
          <a:xfrm flipH="1">
            <a:off x="1450408" y="1807793"/>
            <a:ext cx="533375" cy="1817517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93B6F61-D69C-BB18-134D-56B09EA02145}"/>
              </a:ext>
            </a:extLst>
          </p:cNvPr>
          <p:cNvCxnSpPr>
            <a:cxnSpLocks/>
          </p:cNvCxnSpPr>
          <p:nvPr/>
        </p:nvCxnSpPr>
        <p:spPr>
          <a:xfrm flipH="1" flipV="1">
            <a:off x="8868316" y="3825116"/>
            <a:ext cx="2172411" cy="9595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0D52DC40-05C6-E8D1-FA74-B6ACD243DA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693"/>
          <a:stretch/>
        </p:blipFill>
        <p:spPr>
          <a:xfrm>
            <a:off x="7043412" y="5513438"/>
            <a:ext cx="2178686" cy="13272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B7BE1B-3D4D-981A-20B4-1058D2E6A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369" y="5871073"/>
            <a:ext cx="6198910" cy="6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A6D25-CC01-A66D-722A-0C6A36D3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DEA7D9-BE3A-24A4-9544-A1B47455D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Real-time simulation demonstration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7F3FD18-1130-79BA-8FBE-A6992856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22" y="2944467"/>
            <a:ext cx="5726066" cy="27074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9631A2-8089-0FCF-2AD0-85B955408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699" y="3081335"/>
            <a:ext cx="5067101" cy="2433695"/>
          </a:xfrm>
          <a:prstGeom prst="rect">
            <a:avLst/>
          </a:prstGeom>
        </p:spPr>
      </p:pic>
      <p:pic>
        <p:nvPicPr>
          <p:cNvPr id="4" name="内容占位符 4" descr="卡通人物&#10;&#10;中度可信度描述已自动生成">
            <a:extLst>
              <a:ext uri="{FF2B5EF4-FFF2-40B4-BE49-F238E27FC236}">
                <a16:creationId xmlns:a16="http://schemas.microsoft.com/office/drawing/2014/main" id="{00B290E5-5979-64FF-E81D-AEDE582500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1109653" y="5598119"/>
            <a:ext cx="776337" cy="775462"/>
          </a:xfrm>
          <a:prstGeom prst="rect">
            <a:avLst/>
          </a:prstGeom>
        </p:spPr>
      </p:pic>
      <p:pic>
        <p:nvPicPr>
          <p:cNvPr id="5" name="图片 4" descr="图片包含 游戏机, 食物&#10;&#10;描述已自动生成">
            <a:extLst>
              <a:ext uri="{FF2B5EF4-FFF2-40B4-BE49-F238E27FC236}">
                <a16:creationId xmlns:a16="http://schemas.microsoft.com/office/drawing/2014/main" id="{476D58F0-7197-8E74-31E4-ECCFE65EC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8"/>
          <a:stretch/>
        </p:blipFill>
        <p:spPr>
          <a:xfrm>
            <a:off x="3107962" y="5641311"/>
            <a:ext cx="733096" cy="732269"/>
          </a:xfrm>
          <a:prstGeom prst="rect">
            <a:avLst/>
          </a:prstGeom>
        </p:spPr>
      </p:pic>
      <p:pic>
        <p:nvPicPr>
          <p:cNvPr id="6" name="图片 5" descr="电脑萤幕画面&#10;&#10;低可信度描述已自动生成">
            <a:extLst>
              <a:ext uri="{FF2B5EF4-FFF2-40B4-BE49-F238E27FC236}">
                <a16:creationId xmlns:a16="http://schemas.microsoft.com/office/drawing/2014/main" id="{49F222EC-0090-C51E-CD5C-F910F7921D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6" b="10910"/>
          <a:stretch/>
        </p:blipFill>
        <p:spPr>
          <a:xfrm>
            <a:off x="5350303" y="5669512"/>
            <a:ext cx="754247" cy="756173"/>
          </a:xfrm>
          <a:prstGeom prst="rect">
            <a:avLst/>
          </a:prstGeom>
        </p:spPr>
      </p:pic>
      <p:pic>
        <p:nvPicPr>
          <p:cNvPr id="8" name="图片 7" descr="电脑合成图&#10;&#10;中度可信度描述已自动生成">
            <a:extLst>
              <a:ext uri="{FF2B5EF4-FFF2-40B4-BE49-F238E27FC236}">
                <a16:creationId xmlns:a16="http://schemas.microsoft.com/office/drawing/2014/main" id="{3313515B-9A23-6005-CA35-0598B0E79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r="22901"/>
          <a:stretch/>
        </p:blipFill>
        <p:spPr>
          <a:xfrm>
            <a:off x="4160413" y="5649314"/>
            <a:ext cx="692577" cy="732270"/>
          </a:xfrm>
          <a:prstGeom prst="rect">
            <a:avLst/>
          </a:prstGeom>
        </p:spPr>
      </p:pic>
      <p:pic>
        <p:nvPicPr>
          <p:cNvPr id="10" name="图片 9" descr="徽标&#10;&#10;描述已自动生成">
            <a:extLst>
              <a:ext uri="{FF2B5EF4-FFF2-40B4-BE49-F238E27FC236}">
                <a16:creationId xmlns:a16="http://schemas.microsoft.com/office/drawing/2014/main" id="{E62C6D4B-84A3-FBA7-C103-DCACAB41A3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2" r="27114"/>
          <a:stretch/>
        </p:blipFill>
        <p:spPr>
          <a:xfrm>
            <a:off x="7040464" y="5598118"/>
            <a:ext cx="792539" cy="834662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28557DB-21AB-F4BF-52D6-3406BDE69B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r="24380"/>
          <a:stretch/>
        </p:blipFill>
        <p:spPr>
          <a:xfrm>
            <a:off x="9204809" y="5721545"/>
            <a:ext cx="746224" cy="756173"/>
          </a:xfrm>
          <a:prstGeom prst="rect">
            <a:avLst/>
          </a:prstGeom>
        </p:spPr>
      </p:pic>
      <p:pic>
        <p:nvPicPr>
          <p:cNvPr id="16" name="图片 15" descr="卡通人物&#10;&#10;低可信度描述已自动生成">
            <a:extLst>
              <a:ext uri="{FF2B5EF4-FFF2-40B4-BE49-F238E27FC236}">
                <a16:creationId xmlns:a16="http://schemas.microsoft.com/office/drawing/2014/main" id="{023B9572-404F-B4C7-A8CC-4A02D22FD4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7" r="20375"/>
          <a:stretch/>
        </p:blipFill>
        <p:spPr>
          <a:xfrm>
            <a:off x="10794634" y="5721545"/>
            <a:ext cx="726521" cy="7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E67D0-A66A-E776-D6D3-8941BB38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Experiment 2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13367-97AF-5971-D302-CF2AE62B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Optical Mapping setup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47A200-E01A-692A-2FF6-79D7D2345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96" y="2828921"/>
            <a:ext cx="3810000" cy="2197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7F181D-657B-636C-0745-B47D9D19A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44" y="2359833"/>
            <a:ext cx="3549889" cy="3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B1829-7855-05F0-0F6E-893DD40D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Spatial Method (Result)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5C3C45-7064-C3E5-55D8-9E9C1DAAB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How we handle the data.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We first do noise elimination (temporal and spatial)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Then mask out noise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Then we drift voltage to same bottom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b="1" dirty="0"/>
          </a:p>
          <a:p>
            <a:pPr lvl="1"/>
            <a:r>
              <a:rPr lang="en-US" altLang="zh-CN" dirty="0"/>
              <a:t>We plot the bottom line as the APD threshold (red line) and obtain APD based on that</a:t>
            </a:r>
          </a:p>
        </p:txBody>
      </p:sp>
      <p:pic>
        <p:nvPicPr>
          <p:cNvPr id="9" name="图片 8" descr="图片包含 形状&#10;&#10;描述已自动生成">
            <a:extLst>
              <a:ext uri="{FF2B5EF4-FFF2-40B4-BE49-F238E27FC236}">
                <a16:creationId xmlns:a16="http://schemas.microsoft.com/office/drawing/2014/main" id="{A0CA0BDA-EFB1-BC62-A453-DDCF77E9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18027"/>
          <a:stretch/>
        </p:blipFill>
        <p:spPr>
          <a:xfrm>
            <a:off x="10126049" y="563757"/>
            <a:ext cx="1971697" cy="181931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27BCBC9-9E9A-7E08-6BAB-6CFEE6380F5C}"/>
              </a:ext>
            </a:extLst>
          </p:cNvPr>
          <p:cNvGrpSpPr/>
          <p:nvPr/>
        </p:nvGrpSpPr>
        <p:grpSpPr>
          <a:xfrm>
            <a:off x="4544976" y="2871088"/>
            <a:ext cx="3102048" cy="1130206"/>
            <a:chOff x="4620577" y="3231839"/>
            <a:chExt cx="3656311" cy="13402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483E7D-5E9F-D6CF-F034-0994895EC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6598" y="3231839"/>
              <a:ext cx="1340290" cy="1340290"/>
            </a:xfrm>
            <a:prstGeom prst="rect">
              <a:avLst/>
            </a:prstGeom>
          </p:spPr>
        </p:pic>
        <p:pic>
          <p:nvPicPr>
            <p:cNvPr id="4" name="图片 3" descr="图片包含 形状&#10;&#10;描述已自动生成">
              <a:extLst>
                <a:ext uri="{FF2B5EF4-FFF2-40B4-BE49-F238E27FC236}">
                  <a16:creationId xmlns:a16="http://schemas.microsoft.com/office/drawing/2014/main" id="{5E42ABFA-E64F-4942-59E3-ABE7F78E2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r="18027"/>
            <a:stretch/>
          </p:blipFill>
          <p:spPr>
            <a:xfrm>
              <a:off x="4620577" y="3301581"/>
              <a:ext cx="1300649" cy="1200125"/>
            </a:xfrm>
            <a:prstGeom prst="rect">
              <a:avLst/>
            </a:prstGeom>
          </p:spPr>
        </p:pic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E820A93E-2B7F-7202-8251-5729AAF80AF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921512"/>
              <a:ext cx="58339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04CFDE2-F05B-BED9-11B2-340887F0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874" y="4377041"/>
            <a:ext cx="2225163" cy="1020050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A98DA5-04D4-371D-5563-FBA0D722E60E}"/>
              </a:ext>
            </a:extLst>
          </p:cNvPr>
          <p:cNvCxnSpPr>
            <a:cxnSpLocks/>
          </p:cNvCxnSpPr>
          <p:nvPr/>
        </p:nvCxnSpPr>
        <p:spPr>
          <a:xfrm>
            <a:off x="4593358" y="4898235"/>
            <a:ext cx="49495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B6971BE8-CE24-06EA-102C-44690E86A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44" y="4306784"/>
            <a:ext cx="2539673" cy="116056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3796997-CC7A-DAF5-163E-724438245C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49" y="2595066"/>
            <a:ext cx="3810000" cy="2197140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24A9371-E3E9-09D3-7476-FDFEC5968C0A}"/>
              </a:ext>
            </a:extLst>
          </p:cNvPr>
          <p:cNvCxnSpPr/>
          <p:nvPr/>
        </p:nvCxnSpPr>
        <p:spPr>
          <a:xfrm>
            <a:off x="5501898" y="5098942"/>
            <a:ext cx="24226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475BF3-7CB1-F0F7-9882-6DDCFE03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Quantify fibrillation of heart – Spatial Method (Result)</a:t>
            </a:r>
            <a:endParaRPr lang="zh-CN" altLang="en-US" dirty="0"/>
          </a:p>
        </p:txBody>
      </p:sp>
      <p:pic>
        <p:nvPicPr>
          <p:cNvPr id="11" name="图片 10" descr="cam 0&#10;">
            <a:extLst>
              <a:ext uri="{FF2B5EF4-FFF2-40B4-BE49-F238E27FC236}">
                <a16:creationId xmlns:a16="http://schemas.microsoft.com/office/drawing/2014/main" id="{28639B09-B63F-6E50-79CA-8D9287D0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625"/>
          <a:stretch/>
        </p:blipFill>
        <p:spPr>
          <a:xfrm>
            <a:off x="838200" y="3397643"/>
            <a:ext cx="2402238" cy="2286000"/>
          </a:xfrm>
          <a:prstGeom prst="rect">
            <a:avLst/>
          </a:prstGeom>
        </p:spPr>
      </p:pic>
      <p:pic>
        <p:nvPicPr>
          <p:cNvPr id="13" name="图片 12" descr="cam 1&#10;">
            <a:extLst>
              <a:ext uri="{FF2B5EF4-FFF2-40B4-BE49-F238E27FC236}">
                <a16:creationId xmlns:a16="http://schemas.microsoft.com/office/drawing/2014/main" id="{BDA2C8AA-FAD1-8630-8B80-5B019515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21579"/>
          <a:stretch/>
        </p:blipFill>
        <p:spPr>
          <a:xfrm>
            <a:off x="3503910" y="3362107"/>
            <a:ext cx="2402238" cy="2378055"/>
          </a:xfrm>
          <a:prstGeom prst="rect">
            <a:avLst/>
          </a:prstGeom>
        </p:spPr>
      </p:pic>
      <p:pic>
        <p:nvPicPr>
          <p:cNvPr id="17" name="图片 16" descr="图片包含 游戏机, 星星&#10;&#10;描述已自动生成">
            <a:extLst>
              <a:ext uri="{FF2B5EF4-FFF2-40B4-BE49-F238E27FC236}">
                <a16:creationId xmlns:a16="http://schemas.microsoft.com/office/drawing/2014/main" id="{61E256F0-494F-45B5-3B6B-90329E6FD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9177"/>
          <a:stretch/>
        </p:blipFill>
        <p:spPr>
          <a:xfrm>
            <a:off x="6921286" y="3362107"/>
            <a:ext cx="2216257" cy="2286000"/>
          </a:xfrm>
          <a:prstGeom prst="rect">
            <a:avLst/>
          </a:prstGeom>
        </p:spPr>
      </p:pic>
      <p:pic>
        <p:nvPicPr>
          <p:cNvPr id="19" name="图片 18" descr="电脑萤幕画面&#10;&#10;中度可信度描述已自动生成">
            <a:extLst>
              <a:ext uri="{FF2B5EF4-FFF2-40B4-BE49-F238E27FC236}">
                <a16:creationId xmlns:a16="http://schemas.microsoft.com/office/drawing/2014/main" id="{56D77450-1BDB-0AD1-ED12-71C275FD69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2347"/>
          <a:stretch/>
        </p:blipFill>
        <p:spPr>
          <a:xfrm>
            <a:off x="9618215" y="3397643"/>
            <a:ext cx="2216257" cy="2286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3D6B910-BBB7-E291-D8E5-FAE4E73BBD61}"/>
              </a:ext>
            </a:extLst>
          </p:cNvPr>
          <p:cNvSpPr txBox="1"/>
          <p:nvPr/>
        </p:nvSpPr>
        <p:spPr>
          <a:xfrm>
            <a:off x="1344257" y="578124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endocardium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F6D7079-9A41-146D-BE93-A52CBE3CFA2E}"/>
              </a:ext>
            </a:extLst>
          </p:cNvPr>
          <p:cNvSpPr txBox="1"/>
          <p:nvPr/>
        </p:nvSpPr>
        <p:spPr>
          <a:xfrm>
            <a:off x="4239149" y="57720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epicardium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23C9455-00FF-8630-2CDE-638F48EA17CB}"/>
              </a:ext>
            </a:extLst>
          </p:cNvPr>
          <p:cNvSpPr txBox="1"/>
          <p:nvPr/>
        </p:nvSpPr>
        <p:spPr>
          <a:xfrm>
            <a:off x="1945138" y="2683843"/>
            <a:ext cx="386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 fibrillation in pig heart captured by two cameras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08E354-D280-0F6E-0C97-CBEFBA06D69A}"/>
              </a:ext>
            </a:extLst>
          </p:cNvPr>
          <p:cNvSpPr txBox="1"/>
          <p:nvPr/>
        </p:nvSpPr>
        <p:spPr>
          <a:xfrm>
            <a:off x="6851543" y="2894769"/>
            <a:ext cx="248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Less chaotic fibrillation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7862E5C-2340-6EC6-2ED5-C4576DC7F29B}"/>
              </a:ext>
            </a:extLst>
          </p:cNvPr>
          <p:cNvSpPr txBox="1"/>
          <p:nvPr/>
        </p:nvSpPr>
        <p:spPr>
          <a:xfrm>
            <a:off x="9483250" y="2894769"/>
            <a:ext cx="248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Healthy heart (Periodic)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591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475BF3-7CB1-F0F7-9882-6DDCFE03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result from optical mapping (cam 1)</a:t>
            </a:r>
            <a:endParaRPr lang="zh-CN" altLang="en-US" dirty="0"/>
          </a:p>
        </p:txBody>
      </p:sp>
      <p:pic>
        <p:nvPicPr>
          <p:cNvPr id="11" name="图片 10" descr="cam 0&#10;">
            <a:extLst>
              <a:ext uri="{FF2B5EF4-FFF2-40B4-BE49-F238E27FC236}">
                <a16:creationId xmlns:a16="http://schemas.microsoft.com/office/drawing/2014/main" id="{28639B09-B63F-6E50-79CA-8D9287D0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625"/>
          <a:stretch/>
        </p:blipFill>
        <p:spPr>
          <a:xfrm>
            <a:off x="667943" y="1632622"/>
            <a:ext cx="2160515" cy="2055973"/>
          </a:xfrm>
          <a:prstGeom prst="rect">
            <a:avLst/>
          </a:prstGeom>
        </p:spPr>
      </p:pic>
      <p:pic>
        <p:nvPicPr>
          <p:cNvPr id="13" name="图片 12" descr="cam 1&#10;">
            <a:extLst>
              <a:ext uri="{FF2B5EF4-FFF2-40B4-BE49-F238E27FC236}">
                <a16:creationId xmlns:a16="http://schemas.microsoft.com/office/drawing/2014/main" id="{BDA2C8AA-FAD1-8630-8B80-5B0195155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21579"/>
          <a:stretch/>
        </p:blipFill>
        <p:spPr>
          <a:xfrm>
            <a:off x="3379210" y="1549831"/>
            <a:ext cx="2160515" cy="2138765"/>
          </a:xfrm>
          <a:prstGeom prst="rect">
            <a:avLst/>
          </a:prstGeom>
        </p:spPr>
      </p:pic>
      <p:pic>
        <p:nvPicPr>
          <p:cNvPr id="19" name="图片 18" descr="电脑萤幕画面&#10;&#10;中度可信度描述已自动生成">
            <a:extLst>
              <a:ext uri="{FF2B5EF4-FFF2-40B4-BE49-F238E27FC236}">
                <a16:creationId xmlns:a16="http://schemas.microsoft.com/office/drawing/2014/main" id="{56D77450-1BDB-0AD1-ED12-71C275F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2347"/>
          <a:stretch/>
        </p:blipFill>
        <p:spPr>
          <a:xfrm>
            <a:off x="3379210" y="4114821"/>
            <a:ext cx="2262173" cy="233336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AEB594F-56E5-FA0D-9AA8-BB2FF3490C8B}"/>
              </a:ext>
            </a:extLst>
          </p:cNvPr>
          <p:cNvSpPr txBox="1"/>
          <p:nvPr/>
        </p:nvSpPr>
        <p:spPr>
          <a:xfrm>
            <a:off x="692673" y="3725760"/>
            <a:ext cx="241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Chaotic, endocardium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9ACAE4-2332-59F3-E0C1-9F0A55CE69E6}"/>
              </a:ext>
            </a:extLst>
          </p:cNvPr>
          <p:cNvSpPr txBox="1"/>
          <p:nvPr/>
        </p:nvSpPr>
        <p:spPr>
          <a:xfrm>
            <a:off x="3446846" y="3717042"/>
            <a:ext cx="206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Chaotic, epicardium 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D0CF4D-5558-DBD0-D439-57320CD662A8}"/>
              </a:ext>
            </a:extLst>
          </p:cNvPr>
          <p:cNvSpPr txBox="1"/>
          <p:nvPr/>
        </p:nvSpPr>
        <p:spPr>
          <a:xfrm>
            <a:off x="1113588" y="6445437"/>
            <a:ext cx="134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Less chaotic</a:t>
            </a:r>
            <a:endParaRPr lang="zh-CN" altLang="en-US" dirty="0"/>
          </a:p>
        </p:txBody>
      </p:sp>
      <p:pic>
        <p:nvPicPr>
          <p:cNvPr id="8" name="图片 7" descr="图片包含 游戏机, 星星&#10;&#10;描述已自动生成">
            <a:extLst>
              <a:ext uri="{FF2B5EF4-FFF2-40B4-BE49-F238E27FC236}">
                <a16:creationId xmlns:a16="http://schemas.microsoft.com/office/drawing/2014/main" id="{61E256F0-494F-45B5-3B6B-90329E6FD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9177"/>
          <a:stretch/>
        </p:blipFill>
        <p:spPr>
          <a:xfrm>
            <a:off x="660300" y="4211797"/>
            <a:ext cx="2168157" cy="22363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7317392-DE4C-5081-8A3E-CEF1FB445B24}"/>
              </a:ext>
            </a:extLst>
          </p:cNvPr>
          <p:cNvSpPr txBox="1"/>
          <p:nvPr/>
        </p:nvSpPr>
        <p:spPr>
          <a:xfrm>
            <a:off x="3984127" y="6445437"/>
            <a:ext cx="95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Periodic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B260E13-D68E-79F2-B6E3-7BB033377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810" y="2252255"/>
            <a:ext cx="6409190" cy="2872680"/>
          </a:xfrm>
          <a:prstGeom prst="rect">
            <a:avLst/>
          </a:prstGeom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33C20DF5-5CF8-2F37-3612-4C8D9D80F6E1}"/>
              </a:ext>
            </a:extLst>
          </p:cNvPr>
          <p:cNvSpPr/>
          <p:nvPr/>
        </p:nvSpPr>
        <p:spPr>
          <a:xfrm>
            <a:off x="700755" y="2521008"/>
            <a:ext cx="2110811" cy="1204751"/>
          </a:xfrm>
          <a:custGeom>
            <a:avLst/>
            <a:gdLst>
              <a:gd name="connsiteX0" fmla="*/ 0 w 2110811"/>
              <a:gd name="connsiteY0" fmla="*/ 461473 h 1145888"/>
              <a:gd name="connsiteX1" fmla="*/ 1034041 w 2110811"/>
              <a:gd name="connsiteY1" fmla="*/ 846034 h 1145888"/>
              <a:gd name="connsiteX2" fmla="*/ 1862983 w 2110811"/>
              <a:gd name="connsiteY2" fmla="*/ 316195 h 1145888"/>
              <a:gd name="connsiteX3" fmla="*/ 2093720 w 2110811"/>
              <a:gd name="connsiteY3" fmla="*/ 0 h 1145888"/>
              <a:gd name="connsiteX4" fmla="*/ 2110811 w 2110811"/>
              <a:gd name="connsiteY4" fmla="*/ 1059679 h 1145888"/>
              <a:gd name="connsiteX5" fmla="*/ 2110811 w 2110811"/>
              <a:gd name="connsiteY5" fmla="*/ 1119499 h 1145888"/>
              <a:gd name="connsiteX6" fmla="*/ 367469 w 2110811"/>
              <a:gd name="connsiteY6" fmla="*/ 1102408 h 1145888"/>
              <a:gd name="connsiteX7" fmla="*/ 222191 w 2110811"/>
              <a:gd name="connsiteY7" fmla="*/ 1128045 h 1145888"/>
              <a:gd name="connsiteX8" fmla="*/ 76912 w 2110811"/>
              <a:gd name="connsiteY8" fmla="*/ 1136591 h 1145888"/>
              <a:gd name="connsiteX9" fmla="*/ 8546 w 2110811"/>
              <a:gd name="connsiteY9" fmla="*/ 1145137 h 1145888"/>
              <a:gd name="connsiteX10" fmla="*/ 0 w 2110811"/>
              <a:gd name="connsiteY10" fmla="*/ 461473 h 114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0811" h="1145888">
                <a:moveTo>
                  <a:pt x="0" y="461473"/>
                </a:moveTo>
                <a:lnTo>
                  <a:pt x="1034041" y="846034"/>
                </a:lnTo>
                <a:lnTo>
                  <a:pt x="1862983" y="316195"/>
                </a:lnTo>
                <a:lnTo>
                  <a:pt x="2093720" y="0"/>
                </a:lnTo>
                <a:lnTo>
                  <a:pt x="2110811" y="1059679"/>
                </a:lnTo>
                <a:lnTo>
                  <a:pt x="2110811" y="1119499"/>
                </a:lnTo>
                <a:lnTo>
                  <a:pt x="367469" y="1102408"/>
                </a:lnTo>
                <a:cubicBezTo>
                  <a:pt x="327446" y="1110412"/>
                  <a:pt x="265571" y="1124430"/>
                  <a:pt x="222191" y="1128045"/>
                </a:cubicBezTo>
                <a:cubicBezTo>
                  <a:pt x="173849" y="1132074"/>
                  <a:pt x="125338" y="1133742"/>
                  <a:pt x="76912" y="1136591"/>
                </a:cubicBezTo>
                <a:cubicBezTo>
                  <a:pt x="37763" y="1149641"/>
                  <a:pt x="60283" y="1145137"/>
                  <a:pt x="8546" y="1145137"/>
                </a:cubicBezTo>
                <a:lnTo>
                  <a:pt x="0" y="461473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594E873-904F-B794-0ECC-676BA8124E31}"/>
              </a:ext>
            </a:extLst>
          </p:cNvPr>
          <p:cNvSpPr/>
          <p:nvPr/>
        </p:nvSpPr>
        <p:spPr>
          <a:xfrm>
            <a:off x="640935" y="1598064"/>
            <a:ext cx="2162086" cy="367469"/>
          </a:xfrm>
          <a:custGeom>
            <a:avLst/>
            <a:gdLst>
              <a:gd name="connsiteX0" fmla="*/ 8545 w 2162086"/>
              <a:gd name="connsiteY0" fmla="*/ 350377 h 367469"/>
              <a:gd name="connsiteX1" fmla="*/ 683663 w 2162086"/>
              <a:gd name="connsiteY1" fmla="*/ 128186 h 367469"/>
              <a:gd name="connsiteX2" fmla="*/ 2153540 w 2162086"/>
              <a:gd name="connsiteY2" fmla="*/ 367469 h 367469"/>
              <a:gd name="connsiteX3" fmla="*/ 2162086 w 2162086"/>
              <a:gd name="connsiteY3" fmla="*/ 25637 h 367469"/>
              <a:gd name="connsiteX4" fmla="*/ 0 w 2162086"/>
              <a:gd name="connsiteY4" fmla="*/ 0 h 367469"/>
              <a:gd name="connsiteX5" fmla="*/ 8545 w 2162086"/>
              <a:gd name="connsiteY5" fmla="*/ 282011 h 367469"/>
              <a:gd name="connsiteX6" fmla="*/ 8545 w 2162086"/>
              <a:gd name="connsiteY6" fmla="*/ 350377 h 3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086" h="367469">
                <a:moveTo>
                  <a:pt x="8545" y="350377"/>
                </a:moveTo>
                <a:lnTo>
                  <a:pt x="683663" y="128186"/>
                </a:lnTo>
                <a:lnTo>
                  <a:pt x="2153540" y="367469"/>
                </a:lnTo>
                <a:lnTo>
                  <a:pt x="2162086" y="25637"/>
                </a:lnTo>
                <a:lnTo>
                  <a:pt x="0" y="0"/>
                </a:lnTo>
                <a:lnTo>
                  <a:pt x="8545" y="282011"/>
                </a:lnTo>
                <a:lnTo>
                  <a:pt x="8545" y="350377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35AB835B-B716-DAEA-F310-E9A6F7EC63DA}"/>
              </a:ext>
            </a:extLst>
          </p:cNvPr>
          <p:cNvSpPr/>
          <p:nvPr/>
        </p:nvSpPr>
        <p:spPr>
          <a:xfrm>
            <a:off x="3392680" y="1572426"/>
            <a:ext cx="2136449" cy="2076628"/>
          </a:xfrm>
          <a:custGeom>
            <a:avLst/>
            <a:gdLst>
              <a:gd name="connsiteX0" fmla="*/ 230737 w 2136449"/>
              <a:gd name="connsiteY0" fmla="*/ 1333144 h 2076628"/>
              <a:gd name="connsiteX1" fmla="*/ 940038 w 2136449"/>
              <a:gd name="connsiteY1" fmla="*/ 1837346 h 2076628"/>
              <a:gd name="connsiteX2" fmla="*/ 2068083 w 2136449"/>
              <a:gd name="connsiteY2" fmla="*/ 1692067 h 2076628"/>
              <a:gd name="connsiteX3" fmla="*/ 2136449 w 2136449"/>
              <a:gd name="connsiteY3" fmla="*/ 1692067 h 2076628"/>
              <a:gd name="connsiteX4" fmla="*/ 2110812 w 2136449"/>
              <a:gd name="connsiteY4" fmla="*/ 2059537 h 2076628"/>
              <a:gd name="connsiteX5" fmla="*/ 0 w 2136449"/>
              <a:gd name="connsiteY5" fmla="*/ 2076628 h 2076628"/>
              <a:gd name="connsiteX6" fmla="*/ 17092 w 2136449"/>
              <a:gd name="connsiteY6" fmla="*/ 17092 h 2076628"/>
              <a:gd name="connsiteX7" fmla="*/ 2102266 w 2136449"/>
              <a:gd name="connsiteY7" fmla="*/ 0 h 2076628"/>
              <a:gd name="connsiteX8" fmla="*/ 2119357 w 2136449"/>
              <a:gd name="connsiteY8" fmla="*/ 341832 h 2076628"/>
              <a:gd name="connsiteX9" fmla="*/ 675118 w 2136449"/>
              <a:gd name="connsiteY9" fmla="*/ 376015 h 2076628"/>
              <a:gd name="connsiteX10" fmla="*/ 230737 w 2136449"/>
              <a:gd name="connsiteY10" fmla="*/ 1333144 h 207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6449" h="2076628">
                <a:moveTo>
                  <a:pt x="230737" y="1333144"/>
                </a:moveTo>
                <a:lnTo>
                  <a:pt x="940038" y="1837346"/>
                </a:lnTo>
                <a:lnTo>
                  <a:pt x="2068083" y="1692067"/>
                </a:lnTo>
                <a:lnTo>
                  <a:pt x="2136449" y="1692067"/>
                </a:lnTo>
                <a:lnTo>
                  <a:pt x="2110812" y="2059537"/>
                </a:lnTo>
                <a:lnTo>
                  <a:pt x="0" y="2076628"/>
                </a:lnTo>
                <a:lnTo>
                  <a:pt x="17092" y="17092"/>
                </a:lnTo>
                <a:lnTo>
                  <a:pt x="2102266" y="0"/>
                </a:lnTo>
                <a:lnTo>
                  <a:pt x="2119357" y="341832"/>
                </a:lnTo>
                <a:lnTo>
                  <a:pt x="675118" y="376015"/>
                </a:lnTo>
                <a:lnTo>
                  <a:pt x="230737" y="1333144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E9C15D04-40EC-0FA7-F0C2-4E58E175BA14}"/>
              </a:ext>
            </a:extLst>
          </p:cNvPr>
          <p:cNvSpPr/>
          <p:nvPr/>
        </p:nvSpPr>
        <p:spPr>
          <a:xfrm>
            <a:off x="4366901" y="1888621"/>
            <a:ext cx="1179320" cy="1392964"/>
          </a:xfrm>
          <a:custGeom>
            <a:avLst/>
            <a:gdLst>
              <a:gd name="connsiteX0" fmla="*/ 0 w 1179320"/>
              <a:gd name="connsiteY0" fmla="*/ 59820 h 1392964"/>
              <a:gd name="connsiteX1" fmla="*/ 974220 w 1179320"/>
              <a:gd name="connsiteY1" fmla="*/ 666572 h 1392964"/>
              <a:gd name="connsiteX2" fmla="*/ 965675 w 1179320"/>
              <a:gd name="connsiteY2" fmla="*/ 1392964 h 1392964"/>
              <a:gd name="connsiteX3" fmla="*/ 1179320 w 1179320"/>
              <a:gd name="connsiteY3" fmla="*/ 1324598 h 1392964"/>
              <a:gd name="connsiteX4" fmla="*/ 1145136 w 1179320"/>
              <a:gd name="connsiteY4" fmla="*/ 0 h 1392964"/>
              <a:gd name="connsiteX5" fmla="*/ 0 w 1179320"/>
              <a:gd name="connsiteY5" fmla="*/ 59820 h 139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320" h="1392964">
                <a:moveTo>
                  <a:pt x="0" y="59820"/>
                </a:moveTo>
                <a:lnTo>
                  <a:pt x="974220" y="666572"/>
                </a:lnTo>
                <a:cubicBezTo>
                  <a:pt x="971372" y="908703"/>
                  <a:pt x="968523" y="1150833"/>
                  <a:pt x="965675" y="1392964"/>
                </a:cubicBezTo>
                <a:lnTo>
                  <a:pt x="1179320" y="1324598"/>
                </a:lnTo>
                <a:lnTo>
                  <a:pt x="1145136" y="0"/>
                </a:lnTo>
                <a:lnTo>
                  <a:pt x="0" y="5982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8267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30936-B6D9-F6EF-7A5C-ED49FEA1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7EB832-627C-607A-42C0-3B73CD2FA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We have shown that it is possible to quantify the fibrillation of heart by calculating Lyapunov exponent of APD with spatial and temporal methods.</a:t>
            </a:r>
          </a:p>
          <a:p>
            <a:r>
              <a:rPr lang="en-US" altLang="zh-CN" sz="2000" dirty="0"/>
              <a:t>Since the WebGL makes simulation computationally cheap, we could do fibrillation analysis quantitatively on different parameter sets and related studies on drug effect with even more complicated model.</a:t>
            </a:r>
          </a:p>
          <a:p>
            <a:r>
              <a:rPr lang="en-US" altLang="zh-CN" sz="2000" dirty="0"/>
              <a:t>Besides simulation, the methods mentioned here works well in experiment to distinguish chaotic and non-chaotic patterns.</a:t>
            </a:r>
          </a:p>
          <a:p>
            <a:r>
              <a:rPr lang="en-US" altLang="zh-CN" sz="2000" dirty="0"/>
              <a:t>Future studies on hyperparameters (embedded dimension, neighboring distance) in those methods with their effect on Lyapunov exponent calculation in cardiac system could be done.</a:t>
            </a:r>
          </a:p>
          <a:p>
            <a:endParaRPr lang="en-US" altLang="zh-CN" sz="2000" dirty="0"/>
          </a:p>
          <a:p>
            <a:r>
              <a:rPr lang="en-US" altLang="zh-CN" sz="2000" dirty="0"/>
              <a:t>We have also shown that different camera in optical mapping experiment won’t change the spatial or temporal Lyapunov exponent of system dramatically.</a:t>
            </a: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3816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AD650-5BEA-C400-7CBA-4E332409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270516"/>
            <a:ext cx="1122476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Showing chaos in cardiac map model</a:t>
            </a:r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80292-9FEB-6E15-4AD4-6E6EA223F01B}"/>
              </a:ext>
            </a:extLst>
          </p:cNvPr>
          <p:cNvSpPr/>
          <p:nvPr/>
        </p:nvSpPr>
        <p:spPr>
          <a:xfrm>
            <a:off x="566058" y="1678481"/>
            <a:ext cx="43549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Beeler-Reuter cardiac model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Restitution map: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467F2-CAB2-3BF8-A520-C08730C91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3" b="39099"/>
          <a:stretch/>
        </p:blipFill>
        <p:spPr>
          <a:xfrm>
            <a:off x="3956170" y="2883324"/>
            <a:ext cx="8108830" cy="2296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D81E-45F6-6B41-3CD3-5ACFCB01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615" y="2155534"/>
            <a:ext cx="7326985" cy="635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03E59-3A7B-3D4A-B375-B6495EF0A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17" y="2790536"/>
            <a:ext cx="3348193" cy="2508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2344D2-4FE1-547F-5351-3DEBDA3A9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901" y="5128719"/>
            <a:ext cx="1686583" cy="17292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26E8CD-1C47-E61D-015A-8A688F030896}"/>
              </a:ext>
            </a:extLst>
          </p:cNvPr>
          <p:cNvSpPr/>
          <p:nvPr/>
        </p:nvSpPr>
        <p:spPr>
          <a:xfrm>
            <a:off x="1100370" y="2766271"/>
            <a:ext cx="2569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Restitution Curve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E3F145-DCBF-466E-142B-0B2C78331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616" b="1"/>
          <a:stretch/>
        </p:blipFill>
        <p:spPr>
          <a:xfrm>
            <a:off x="3956170" y="5128719"/>
            <a:ext cx="8108830" cy="6604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3506BA3-6235-6F25-CC69-D531E4F04DE1}"/>
              </a:ext>
            </a:extLst>
          </p:cNvPr>
          <p:cNvSpPr txBox="1"/>
          <p:nvPr/>
        </p:nvSpPr>
        <p:spPr>
          <a:xfrm>
            <a:off x="6810991" y="5657315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(Basic Cycle Length / Pacing Period)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930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12E1CC-4A2B-8F77-37AD-C22C6301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4" y="2084662"/>
            <a:ext cx="4996976" cy="19944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438E89-BED5-C537-CB30-9F37D7C1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882" y="2384608"/>
            <a:ext cx="1765856" cy="181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D69C1C-3425-D9C3-D580-CCD746F94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2" r="41092" b="40566"/>
          <a:stretch/>
        </p:blipFill>
        <p:spPr>
          <a:xfrm>
            <a:off x="6339839" y="1391180"/>
            <a:ext cx="5664997" cy="233944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93AD650-5BEA-C400-7CBA-4E332409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270516"/>
            <a:ext cx="1122476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Showing chaos in experimental data</a:t>
            </a:r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80292-9FEB-6E15-4AD4-6E6EA223F01B}"/>
              </a:ext>
            </a:extLst>
          </p:cNvPr>
          <p:cNvSpPr/>
          <p:nvPr/>
        </p:nvSpPr>
        <p:spPr>
          <a:xfrm>
            <a:off x="401182" y="1458340"/>
            <a:ext cx="343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Frog heart experiment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4B3D1-BF19-D1AD-6DCB-F00990564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98" t="85133" b="7086"/>
          <a:stretch/>
        </p:blipFill>
        <p:spPr>
          <a:xfrm>
            <a:off x="7007860" y="3652000"/>
            <a:ext cx="4996976" cy="370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153EF3-53FA-6C4F-68D5-1E62305905F7}"/>
              </a:ext>
            </a:extLst>
          </p:cNvPr>
          <p:cNvSpPr txBox="1"/>
          <p:nvPr/>
        </p:nvSpPr>
        <p:spPr>
          <a:xfrm>
            <a:off x="7883517" y="3881693"/>
            <a:ext cx="347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   BCL [</a:t>
            </a:r>
            <a:r>
              <a:rPr lang="en-US" sz="2000" dirty="0" err="1"/>
              <a:t>ms</a:t>
            </a:r>
            <a:r>
              <a:rPr lang="en-US" sz="2000" dirty="0"/>
              <a:t>]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0ED092-9714-AD9A-6A26-E6F64D2E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139" y="7348462"/>
            <a:ext cx="2743200" cy="184999"/>
          </a:xfrm>
        </p:spPr>
        <p:txBody>
          <a:bodyPr/>
          <a:lstStyle/>
          <a:p>
            <a:fld id="{719A7F81-B988-4D75-8528-91DE023E194F}" type="slidenum">
              <a:rPr lang="en-US" smtClean="0"/>
              <a:t>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45D16-3052-D507-E716-ADAD1173A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7686"/>
            <a:ext cx="3092252" cy="2405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7AB9F6-A87A-4FF8-C1E3-90889D57D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252" y="4457686"/>
            <a:ext cx="3003748" cy="2401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908C8C-4208-DA22-1FF9-733B79751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078" y="4457686"/>
            <a:ext cx="3040174" cy="24018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DA6668-8D18-6028-C50A-929DFA90B86C}"/>
              </a:ext>
            </a:extLst>
          </p:cNvPr>
          <p:cNvSpPr/>
          <p:nvPr/>
        </p:nvSpPr>
        <p:spPr>
          <a:xfrm>
            <a:off x="354090" y="4182208"/>
            <a:ext cx="240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A) </a:t>
            </a:r>
            <a:r>
              <a:rPr lang="en-US" dirty="0"/>
              <a:t>BCL 370 </a:t>
            </a:r>
            <a:r>
              <a:rPr lang="en-US" dirty="0" err="1"/>
              <a:t>ms</a:t>
            </a:r>
            <a:r>
              <a:rPr lang="en-US" dirty="0"/>
              <a:t>: Period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C34F40-5FE5-AEB8-F34D-06448042F52F}"/>
              </a:ext>
            </a:extLst>
          </p:cNvPr>
          <p:cNvSpPr/>
          <p:nvPr/>
        </p:nvSpPr>
        <p:spPr>
          <a:xfrm>
            <a:off x="4013305" y="4181216"/>
            <a:ext cx="164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B) </a:t>
            </a:r>
            <a:r>
              <a:rPr lang="en-US" dirty="0"/>
              <a:t>BCL 360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35B0B3-2DA5-0286-CD6E-F391075800C7}"/>
              </a:ext>
            </a:extLst>
          </p:cNvPr>
          <p:cNvSpPr/>
          <p:nvPr/>
        </p:nvSpPr>
        <p:spPr>
          <a:xfrm>
            <a:off x="6475446" y="4225983"/>
            <a:ext cx="2400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C)</a:t>
            </a:r>
            <a:r>
              <a:rPr lang="en-US" dirty="0"/>
              <a:t> BCL 280 </a:t>
            </a:r>
            <a:r>
              <a:rPr lang="en-US" dirty="0" err="1"/>
              <a:t>ms</a:t>
            </a:r>
            <a:r>
              <a:rPr lang="en-US" dirty="0"/>
              <a:t>: Period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0E87B1-994B-F89A-E0D4-601B15582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8252" y="4464535"/>
            <a:ext cx="3003748" cy="23955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F09923-67D6-C8FF-6D29-2ACDFD92F31A}"/>
              </a:ext>
            </a:extLst>
          </p:cNvPr>
          <p:cNvSpPr/>
          <p:nvPr/>
        </p:nvSpPr>
        <p:spPr>
          <a:xfrm>
            <a:off x="10242846" y="4172684"/>
            <a:ext cx="1657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D) </a:t>
            </a:r>
            <a:r>
              <a:rPr lang="en-US" dirty="0"/>
              <a:t>BCL 260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6AF9D4-F496-5A19-34FB-EEF23B82E680}"/>
              </a:ext>
            </a:extLst>
          </p:cNvPr>
          <p:cNvSpPr/>
          <p:nvPr/>
        </p:nvSpPr>
        <p:spPr>
          <a:xfrm>
            <a:off x="10353433" y="2096808"/>
            <a:ext cx="472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5E6F54-E116-53B5-33A8-7407EA4F01BA}"/>
              </a:ext>
            </a:extLst>
          </p:cNvPr>
          <p:cNvSpPr/>
          <p:nvPr/>
        </p:nvSpPr>
        <p:spPr>
          <a:xfrm>
            <a:off x="10106242" y="1603969"/>
            <a:ext cx="472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8A271A-6E87-68AC-23B8-9F1FCE911E61}"/>
              </a:ext>
            </a:extLst>
          </p:cNvPr>
          <p:cNvSpPr/>
          <p:nvPr/>
        </p:nvSpPr>
        <p:spPr>
          <a:xfrm>
            <a:off x="9518528" y="1877779"/>
            <a:ext cx="472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5B36CB-53F2-D5E4-C261-29FF0BA94AF4}"/>
              </a:ext>
            </a:extLst>
          </p:cNvPr>
          <p:cNvSpPr/>
          <p:nvPr/>
        </p:nvSpPr>
        <p:spPr>
          <a:xfrm>
            <a:off x="9191194" y="1752697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0891FD-1A0A-22BA-131F-ABEC9222CB1C}"/>
              </a:ext>
            </a:extLst>
          </p:cNvPr>
          <p:cNvCxnSpPr/>
          <p:nvPr/>
        </p:nvCxnSpPr>
        <p:spPr>
          <a:xfrm flipH="1">
            <a:off x="2999232" y="3289889"/>
            <a:ext cx="2645578" cy="130542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38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AD650-5BEA-C400-7CBA-4E332409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270516"/>
            <a:ext cx="11224760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Just like in the logistic map, it is possible to obtain a bifurcation diagram from fast pacing in cardiac tissue</a:t>
            </a:r>
            <a:endParaRPr lang="zh-CN" alt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0ED092-9714-AD9A-6A26-E6F64D2E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4139" y="7348462"/>
            <a:ext cx="2743200" cy="184999"/>
          </a:xfrm>
        </p:spPr>
        <p:txBody>
          <a:bodyPr/>
          <a:lstStyle/>
          <a:p>
            <a:fld id="{719A7F81-B988-4D75-8528-91DE023E194F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C72A9-AAFE-2B64-33B1-580E247B86D1}"/>
              </a:ext>
            </a:extLst>
          </p:cNvPr>
          <p:cNvSpPr txBox="1"/>
          <p:nvPr/>
        </p:nvSpPr>
        <p:spPr>
          <a:xfrm>
            <a:off x="565186" y="2810277"/>
            <a:ext cx="110616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/>
              <a:t>How can we characterize the amount of complexity “chaos” from temporal and spatiotemporal data obtained in</a:t>
            </a:r>
          </a:p>
          <a:p>
            <a:pPr algn="ctr"/>
            <a:r>
              <a:rPr lang="en-US" sz="3400" dirty="0"/>
              <a:t> numerical models and in experimental data?</a:t>
            </a:r>
          </a:p>
        </p:txBody>
      </p:sp>
    </p:spTree>
    <p:extLst>
      <p:ext uri="{BB962C8B-B14F-4D97-AF65-F5344CB8AC3E}">
        <p14:creationId xmlns:p14="http://schemas.microsoft.com/office/powerpoint/2010/main" val="335660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6C77-5B09-A571-658D-9E7597A0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30730"/>
            <a:ext cx="11826240" cy="1325563"/>
          </a:xfrm>
        </p:spPr>
        <p:txBody>
          <a:bodyPr>
            <a:normAutofit/>
          </a:bodyPr>
          <a:lstStyle/>
          <a:p>
            <a:r>
              <a:rPr lang="en-US" altLang="zh-CN" sz="4200" dirty="0"/>
              <a:t>Quantify fibrillation in the heart: Lyapunov exponent</a:t>
            </a:r>
            <a:endParaRPr lang="zh-CN" altLang="en-US" sz="4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3FC089-004F-BCA8-EDB8-A30EDD479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44" y="1253330"/>
            <a:ext cx="10515600" cy="499507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Lyapunov exponent of a dynamical system is to characterizes the rate of separation of infinitesimally close trajectories.</a:t>
            </a:r>
          </a:p>
          <a:p>
            <a:r>
              <a:rPr lang="en-US" altLang="zh-CN" dirty="0"/>
              <a:t>Formula for LE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λ &gt; 0: chaotic system</a:t>
            </a:r>
          </a:p>
          <a:p>
            <a:pPr lvl="1"/>
            <a:r>
              <a:rPr lang="en-US" altLang="zh-CN" sz="1800" dirty="0"/>
              <a:t>δ(t)&gt;&gt;δ(0) (difference has exp growth)</a:t>
            </a:r>
          </a:p>
          <a:p>
            <a:r>
              <a:rPr lang="en-US" altLang="zh-CN" dirty="0"/>
              <a:t>λ = 0: periodic</a:t>
            </a:r>
          </a:p>
          <a:p>
            <a:pPr lvl="1"/>
            <a:r>
              <a:rPr lang="en-US" altLang="zh-CN" sz="1800" dirty="0"/>
              <a:t>δ(t)=δ(0) (difference has no growth)</a:t>
            </a:r>
          </a:p>
          <a:p>
            <a:r>
              <a:rPr lang="en-US" altLang="zh-CN" dirty="0"/>
              <a:t>λ &lt; 0: stable (convergence)</a:t>
            </a:r>
          </a:p>
          <a:p>
            <a:endParaRPr lang="en-US" altLang="zh-CN" dirty="0"/>
          </a:p>
          <a:p>
            <a:r>
              <a:rPr lang="en-US" altLang="zh-CN" dirty="0"/>
              <a:t>Usually, we use the maximal Lyapunov exponent (MLE)</a:t>
            </a:r>
          </a:p>
          <a:p>
            <a:r>
              <a:rPr lang="en-US" altLang="zh-CN" dirty="0"/>
              <a:t>Which is the maximum possible LE you could get during iterations.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1AAA4E-69B2-682C-94D3-0C17443E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86"/>
          <a:stretch/>
        </p:blipFill>
        <p:spPr>
          <a:xfrm>
            <a:off x="6603867" y="1853952"/>
            <a:ext cx="4113405" cy="2783974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F2AC408-F294-8083-573D-D2B0F5F096E2}"/>
              </a:ext>
            </a:extLst>
          </p:cNvPr>
          <p:cNvCxnSpPr>
            <a:cxnSpLocks/>
          </p:cNvCxnSpPr>
          <p:nvPr/>
        </p:nvCxnSpPr>
        <p:spPr>
          <a:xfrm flipV="1">
            <a:off x="10197071" y="3813212"/>
            <a:ext cx="0" cy="640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5A15FB5-CD19-D992-5E19-784B6214F5DE}"/>
              </a:ext>
            </a:extLst>
          </p:cNvPr>
          <p:cNvSpPr txBox="1"/>
          <p:nvPr/>
        </p:nvSpPr>
        <p:spPr>
          <a:xfrm>
            <a:off x="9442315" y="454559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means chaos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8BE66D3-3898-A3B4-755C-1889EC68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90" y="2339254"/>
            <a:ext cx="2405703" cy="7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6C77-5B09-A571-658D-9E7597A0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30730"/>
            <a:ext cx="11826240" cy="1325563"/>
          </a:xfrm>
        </p:spPr>
        <p:txBody>
          <a:bodyPr>
            <a:normAutofit/>
          </a:bodyPr>
          <a:lstStyle/>
          <a:p>
            <a:r>
              <a:rPr lang="en-US" altLang="zh-CN" sz="4200" dirty="0"/>
              <a:t>Quantify fibrillation in the heart: Lyapunov exponent</a:t>
            </a:r>
            <a:endParaRPr lang="zh-CN" altLang="en-US" sz="4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1AAA4E-69B2-682C-94D3-0C17443E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86"/>
          <a:stretch/>
        </p:blipFill>
        <p:spPr>
          <a:xfrm>
            <a:off x="2411879" y="1563522"/>
            <a:ext cx="2800741" cy="18955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BE66D3-3898-A3B4-755C-1889EC68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35" y="1702514"/>
            <a:ext cx="2405703" cy="702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3C607-06D5-83D2-88ED-720515CE2E5A}"/>
              </a:ext>
            </a:extLst>
          </p:cNvPr>
          <p:cNvSpPr txBox="1"/>
          <p:nvPr/>
        </p:nvSpPr>
        <p:spPr>
          <a:xfrm>
            <a:off x="407735" y="1177475"/>
            <a:ext cx="11669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It is relatively easy to calculate the Lyapunov exponent from mathematical equations  </a:t>
            </a:r>
          </a:p>
        </p:txBody>
      </p:sp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C79287C-3991-2C42-E4F4-EBECE0AF8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49096"/>
          <a:stretch/>
        </p:blipFill>
        <p:spPr>
          <a:xfrm>
            <a:off x="513922" y="3352682"/>
            <a:ext cx="3795913" cy="1597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5EDF4-A41D-138C-1D47-3E6405395EB7}"/>
              </a:ext>
            </a:extLst>
          </p:cNvPr>
          <p:cNvSpPr txBox="1"/>
          <p:nvPr/>
        </p:nvSpPr>
        <p:spPr>
          <a:xfrm>
            <a:off x="614591" y="2837402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Logistic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51C48-9D44-C447-3AEE-6A96AFAF4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80" b="38584"/>
          <a:stretch/>
        </p:blipFill>
        <p:spPr>
          <a:xfrm>
            <a:off x="4663906" y="3299067"/>
            <a:ext cx="7014172" cy="1995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99548-A004-F1FE-B777-1FD0A8260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80"/>
          <a:stretch/>
        </p:blipFill>
        <p:spPr>
          <a:xfrm>
            <a:off x="4663906" y="3299067"/>
            <a:ext cx="7014172" cy="3428203"/>
          </a:xfrm>
          <a:prstGeom prst="rect">
            <a:avLst/>
          </a:prstGeom>
        </p:spPr>
      </p:pic>
      <p:pic>
        <p:nvPicPr>
          <p:cNvPr id="13" name="Picture 1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95EE084-5D02-BF81-5C62-F265B7956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/>
          <a:stretch/>
        </p:blipFill>
        <p:spPr>
          <a:xfrm>
            <a:off x="513922" y="3352682"/>
            <a:ext cx="3795913" cy="3374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CF566-2B29-FEC1-470C-BA266E802B9C}"/>
              </a:ext>
            </a:extLst>
          </p:cNvPr>
          <p:cNvSpPr txBox="1"/>
          <p:nvPr/>
        </p:nvSpPr>
        <p:spPr>
          <a:xfrm>
            <a:off x="6979382" y="2720341"/>
            <a:ext cx="347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Beeler-Reuter cardiac 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60316-18AA-5047-6797-9E5A4B28BFA6}"/>
              </a:ext>
            </a:extLst>
          </p:cNvPr>
          <p:cNvSpPr txBox="1"/>
          <p:nvPr/>
        </p:nvSpPr>
        <p:spPr>
          <a:xfrm>
            <a:off x="4983739" y="1756620"/>
            <a:ext cx="7462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But not from time series (simulations or experimental)  </a:t>
            </a:r>
          </a:p>
          <a:p>
            <a:r>
              <a:rPr lang="en-US" sz="2400" b="1" dirty="0"/>
              <a:t>             for this we will use TISEAN software</a:t>
            </a:r>
          </a:p>
        </p:txBody>
      </p:sp>
    </p:spTree>
    <p:extLst>
      <p:ext uri="{BB962C8B-B14F-4D97-AF65-F5344CB8AC3E}">
        <p14:creationId xmlns:p14="http://schemas.microsoft.com/office/powerpoint/2010/main" val="26374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0F02C-09FD-CE12-F0AB-362708C4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10" y="67111"/>
            <a:ext cx="10515600" cy="1325563"/>
          </a:xfrm>
        </p:spPr>
        <p:txBody>
          <a:bodyPr/>
          <a:lstStyle/>
          <a:p>
            <a:r>
              <a:rPr lang="en-US" altLang="zh-CN" dirty="0"/>
              <a:t>Temporal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59C1DE-80D0-EEE2-D511-1A29D82DE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98" y="1606993"/>
            <a:ext cx="9674188" cy="4351338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Basically, TISEAN will do self correlation analysis inside the temporal data series by picking similar data points and see how they diverge from each other. </a:t>
            </a:r>
          </a:p>
          <a:p>
            <a:r>
              <a:rPr lang="en-US" altLang="zh-CN" sz="1800" dirty="0"/>
              <a:t>For example, the two data points in circle are similar, and TISEAN will calculate their evolution after some beat numbers.</a:t>
            </a:r>
          </a:p>
          <a:p>
            <a:r>
              <a:rPr lang="en-US" altLang="zh-CN" sz="1800" dirty="0"/>
              <a:t>Then according to the definition, if any exponential growth, we can find the Lyapunov exponent. </a:t>
            </a:r>
          </a:p>
          <a:p>
            <a:r>
              <a:rPr lang="en-US" altLang="zh-CN" sz="1800" dirty="0"/>
              <a:t>The </a:t>
            </a:r>
            <a:r>
              <a:rPr lang="en-US" altLang="zh-CN" sz="1800" dirty="0">
                <a:solidFill>
                  <a:srgbClr val="FF0000"/>
                </a:solidFill>
              </a:rPr>
              <a:t>slope of the robust linear region </a:t>
            </a:r>
            <a:r>
              <a:rPr lang="en-US" altLang="zh-CN" sz="1800" dirty="0"/>
              <a:t>during evolution will be considered as Lyapunov Exponent.</a:t>
            </a:r>
            <a:endParaRPr lang="zh-CN" altLang="en-US" sz="18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F2D2A88-B654-E412-C1F4-62589C31E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66"/>
          <a:stretch/>
        </p:blipFill>
        <p:spPr>
          <a:xfrm>
            <a:off x="10204764" y="1955170"/>
            <a:ext cx="1747892" cy="17513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F697A2F-3078-646D-6A99-ECD6633A9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715" y="305824"/>
            <a:ext cx="6856414" cy="1249072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6FFA5AF6-13E3-3CDA-8CB7-D71832A3B564}"/>
              </a:ext>
            </a:extLst>
          </p:cNvPr>
          <p:cNvSpPr txBox="1"/>
          <p:nvPr/>
        </p:nvSpPr>
        <p:spPr>
          <a:xfrm>
            <a:off x="0" y="6314550"/>
            <a:ext cx="8350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 err="1"/>
              <a:t>Hegger</a:t>
            </a:r>
            <a:r>
              <a:rPr lang="en-US" altLang="zh-CN" sz="1500" dirty="0"/>
              <a:t>, R., </a:t>
            </a:r>
            <a:r>
              <a:rPr lang="en-US" altLang="zh-CN" sz="1500" dirty="0" err="1"/>
              <a:t>Kantz</a:t>
            </a:r>
            <a:r>
              <a:rPr lang="en-US" altLang="zh-CN" sz="1500" dirty="0"/>
              <a:t>, H., &amp; Schreiber, T. (1999). Practical implementation of nonlinear time series methods: </a:t>
            </a:r>
          </a:p>
          <a:p>
            <a:r>
              <a:rPr lang="en-US" altLang="zh-CN" sz="1500" dirty="0"/>
              <a:t>The TISEAN package. Chaos (Woodbury, N.Y.), 9(2), 413–435. https://doi.org/10.1063/1.166424</a:t>
            </a:r>
            <a:endParaRPr lang="zh-CN" alt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C7830-725D-BAED-EA0A-E8EB5CF0B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4096"/>
            <a:ext cx="1782464" cy="182759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2265F04-A69C-90AF-03B5-1B80FA2EFF6B}"/>
              </a:ext>
            </a:extLst>
          </p:cNvPr>
          <p:cNvSpPr/>
          <p:nvPr/>
        </p:nvSpPr>
        <p:spPr>
          <a:xfrm>
            <a:off x="1723358" y="5251007"/>
            <a:ext cx="594711" cy="5447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CF5F7-284D-B228-8292-63B70A6F69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5940" r="9134" b="10333"/>
          <a:stretch/>
        </p:blipFill>
        <p:spPr>
          <a:xfrm>
            <a:off x="1119398" y="3744321"/>
            <a:ext cx="10336002" cy="11409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A49B09-1631-71DA-20C1-72141CFBB9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8383"/>
          <a:stretch/>
        </p:blipFill>
        <p:spPr>
          <a:xfrm>
            <a:off x="2497708" y="4962851"/>
            <a:ext cx="8957692" cy="1351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6D5A08-4D05-DD4A-4A18-00D84387EBB7}"/>
              </a:ext>
            </a:extLst>
          </p:cNvPr>
          <p:cNvSpPr txBox="1"/>
          <p:nvPr/>
        </p:nvSpPr>
        <p:spPr>
          <a:xfrm>
            <a:off x="497098" y="993287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: Nonlinear Time Series Analysis (TISEAN).</a:t>
            </a:r>
          </a:p>
        </p:txBody>
      </p:sp>
    </p:spTree>
    <p:extLst>
      <p:ext uri="{BB962C8B-B14F-4D97-AF65-F5344CB8AC3E}">
        <p14:creationId xmlns:p14="http://schemas.microsoft.com/office/powerpoint/2010/main" val="35837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85DFCFC1-C74F-BC98-EDC2-A48690496218}"/>
              </a:ext>
            </a:extLst>
          </p:cNvPr>
          <p:cNvGrpSpPr/>
          <p:nvPr/>
        </p:nvGrpSpPr>
        <p:grpSpPr>
          <a:xfrm>
            <a:off x="2240218" y="3706528"/>
            <a:ext cx="9736223" cy="2512646"/>
            <a:chOff x="619369" y="4345354"/>
            <a:chExt cx="9736223" cy="251264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45F2B3D-B9B5-A5CF-C228-4955465FE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534" y="4572362"/>
              <a:ext cx="4807058" cy="228563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14624A3-2D6C-4F0B-2866-D3BC54E1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9" y="4345354"/>
              <a:ext cx="4896609" cy="2512646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AB414FA-0633-E7D1-D9E5-7E19CB911C7D}"/>
                </a:ext>
              </a:extLst>
            </p:cNvPr>
            <p:cNvSpPr/>
            <p:nvPr/>
          </p:nvSpPr>
          <p:spPr>
            <a:xfrm>
              <a:off x="985869" y="5048739"/>
              <a:ext cx="295853" cy="302556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86BC66D-298A-8A73-4FB4-050A31BD7A35}"/>
                </a:ext>
              </a:extLst>
            </p:cNvPr>
            <p:cNvSpPr/>
            <p:nvPr/>
          </p:nvSpPr>
          <p:spPr>
            <a:xfrm>
              <a:off x="3346116" y="5048739"/>
              <a:ext cx="295853" cy="302556"/>
            </a:xfrm>
            <a:prstGeom prst="ellipse">
              <a:avLst/>
            </a:prstGeom>
            <a:noFill/>
            <a:ln>
              <a:solidFill>
                <a:srgbClr val="E97132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73A5848-3395-7496-5018-1BD6DA506143}"/>
                </a:ext>
              </a:extLst>
            </p:cNvPr>
            <p:cNvCxnSpPr/>
            <p:nvPr/>
          </p:nvCxnSpPr>
          <p:spPr>
            <a:xfrm flipH="1">
              <a:off x="6288292" y="5048739"/>
              <a:ext cx="461108" cy="1398953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A66CE68-D54C-5EAD-0BE7-ADB6FF83161E}"/>
                </a:ext>
              </a:extLst>
            </p:cNvPr>
            <p:cNvSpPr/>
            <p:nvPr/>
          </p:nvSpPr>
          <p:spPr>
            <a:xfrm>
              <a:off x="3500997" y="4626732"/>
              <a:ext cx="295853" cy="302556"/>
            </a:xfrm>
            <a:prstGeom prst="ellipse">
              <a:avLst/>
            </a:prstGeom>
            <a:noFill/>
            <a:ln>
              <a:solidFill>
                <a:srgbClr val="47D45A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1E8F7EA-4868-8C53-B8C8-E788B946D846}"/>
                </a:ext>
              </a:extLst>
            </p:cNvPr>
            <p:cNvSpPr/>
            <p:nvPr/>
          </p:nvSpPr>
          <p:spPr>
            <a:xfrm>
              <a:off x="2021672" y="4641274"/>
              <a:ext cx="295853" cy="302556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59C1DE-80D0-EEE2-D511-1A29D82DE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98" y="1606993"/>
            <a:ext cx="9674188" cy="4351338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Basically, TISEAN will do self correlation analysis inside the temporal data series by picking similar data points and see how they diverge from each other. </a:t>
            </a:r>
          </a:p>
          <a:p>
            <a:r>
              <a:rPr lang="en-US" altLang="zh-CN" sz="1800" dirty="0"/>
              <a:t>For example, the two data points in circle are similar (</a:t>
            </a:r>
            <a:r>
              <a:rPr lang="en-US" altLang="zh-CN" sz="1800" dirty="0" err="1"/>
              <a:t>euclidian</a:t>
            </a:r>
            <a:r>
              <a:rPr lang="en-US" altLang="zh-CN" sz="1800" dirty="0"/>
              <a:t> distance &lt; ε), and TISEAN will calculate their evolution after some beat numbers.</a:t>
            </a:r>
          </a:p>
          <a:p>
            <a:r>
              <a:rPr lang="en-US" altLang="zh-CN" sz="1800" dirty="0"/>
              <a:t>Then according to the definition, if any exponential growth, we can find the Lyapunov exponent. </a:t>
            </a:r>
          </a:p>
          <a:p>
            <a:r>
              <a:rPr lang="en-US" altLang="zh-CN" sz="1800" dirty="0"/>
              <a:t>The </a:t>
            </a:r>
            <a:r>
              <a:rPr lang="en-US" altLang="zh-CN" sz="1800" dirty="0">
                <a:solidFill>
                  <a:srgbClr val="FF0000"/>
                </a:solidFill>
              </a:rPr>
              <a:t>slope of the robust linear region </a:t>
            </a:r>
            <a:r>
              <a:rPr lang="en-US" altLang="zh-CN" sz="1800" dirty="0"/>
              <a:t>during evolution will be considered as Lyapunov Exponent.</a:t>
            </a:r>
            <a:endParaRPr lang="zh-CN" altLang="en-US" sz="18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5C3C5B9-2AA3-0021-6748-6DBCE1112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021" y="4785820"/>
            <a:ext cx="2012779" cy="71928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F2D2A88-B654-E412-C1F4-62589C31E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66"/>
          <a:stretch/>
        </p:blipFill>
        <p:spPr>
          <a:xfrm>
            <a:off x="10204764" y="1955170"/>
            <a:ext cx="1747892" cy="17513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F697A2F-3078-646D-6A99-ECD6633A9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042" y="-15255"/>
            <a:ext cx="5577958" cy="1016168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6FFA5AF6-13E3-3CDA-8CB7-D71832A3B564}"/>
              </a:ext>
            </a:extLst>
          </p:cNvPr>
          <p:cNvSpPr txBox="1"/>
          <p:nvPr/>
        </p:nvSpPr>
        <p:spPr>
          <a:xfrm>
            <a:off x="0" y="6314550"/>
            <a:ext cx="8350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 err="1"/>
              <a:t>Hegger</a:t>
            </a:r>
            <a:r>
              <a:rPr lang="en-US" altLang="zh-CN" sz="1500" dirty="0"/>
              <a:t>, R., </a:t>
            </a:r>
            <a:r>
              <a:rPr lang="en-US" altLang="zh-CN" sz="1500" dirty="0" err="1"/>
              <a:t>Kantz</a:t>
            </a:r>
            <a:r>
              <a:rPr lang="en-US" altLang="zh-CN" sz="1500" dirty="0"/>
              <a:t>, H., &amp; Schreiber, T. (1999). Practical implementation of nonlinear time series methods: </a:t>
            </a:r>
          </a:p>
          <a:p>
            <a:r>
              <a:rPr lang="en-US" altLang="zh-CN" sz="1500" dirty="0"/>
              <a:t>The TISEAN package. Chaos (Woodbury, N.Y.), 9(2), 413–435. https://doi.org/10.1063/1.166424</a:t>
            </a:r>
            <a:endParaRPr lang="zh-CN" alt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C7830-725D-BAED-EA0A-E8EB5CF0B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75" y="4049056"/>
            <a:ext cx="1782464" cy="182759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2265F04-A69C-90AF-03B5-1B80FA2EFF6B}"/>
              </a:ext>
            </a:extLst>
          </p:cNvPr>
          <p:cNvSpPr/>
          <p:nvPr/>
        </p:nvSpPr>
        <p:spPr>
          <a:xfrm>
            <a:off x="1572984" y="4241071"/>
            <a:ext cx="594711" cy="5447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43B01F-C6D3-FEBF-DFBE-27AD85753C5C}"/>
              </a:ext>
            </a:extLst>
          </p:cNvPr>
          <p:cNvSpPr/>
          <p:nvPr/>
        </p:nvSpPr>
        <p:spPr>
          <a:xfrm>
            <a:off x="2754644" y="3706527"/>
            <a:ext cx="4204956" cy="281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D3FE6-D83D-1358-4118-941415FF5405}"/>
              </a:ext>
            </a:extLst>
          </p:cNvPr>
          <p:cNvSpPr txBox="1"/>
          <p:nvPr/>
        </p:nvSpPr>
        <p:spPr>
          <a:xfrm>
            <a:off x="2466335" y="3592237"/>
            <a:ext cx="47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APD signals from zebra fish heart experiment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0C2C66E7-3357-C841-3BF5-5C473024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10" y="67111"/>
            <a:ext cx="10515600" cy="1325563"/>
          </a:xfrm>
        </p:spPr>
        <p:txBody>
          <a:bodyPr/>
          <a:lstStyle/>
          <a:p>
            <a:r>
              <a:rPr lang="en-US" altLang="zh-CN" dirty="0"/>
              <a:t>Temporal Method</a:t>
            </a:r>
            <a:endParaRPr lang="zh-CN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218458-9D9B-E6A1-4251-F86EBCE60B6A}"/>
              </a:ext>
            </a:extLst>
          </p:cNvPr>
          <p:cNvSpPr txBox="1"/>
          <p:nvPr/>
        </p:nvSpPr>
        <p:spPr>
          <a:xfrm>
            <a:off x="497098" y="993287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: Nonlinear Time Series Analysis (TISEAN).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564483C-E050-4F83-F645-06E413670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7052" y="949564"/>
            <a:ext cx="4744112" cy="56205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D634E0A-463E-68A2-7AA7-0E17EAD12AD2}"/>
              </a:ext>
            </a:extLst>
          </p:cNvPr>
          <p:cNvSpPr txBox="1"/>
          <p:nvPr/>
        </p:nvSpPr>
        <p:spPr>
          <a:xfrm>
            <a:off x="5417699" y="734136"/>
            <a:ext cx="19645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m = 4, τ </a:t>
            </a:r>
            <a:r>
              <a:rPr lang="en-US" altLang="zh-CN"/>
              <a:t>= 1, </a:t>
            </a:r>
            <a:r>
              <a:rPr lang="en-US" altLang="zh-CN" dirty="0"/>
              <a:t>ε = 70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6298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自定义">
      <a:majorFont>
        <a:latin typeface="Times New Roman"/>
        <a:ea typeface="Times New Roman"/>
        <a:cs typeface=""/>
      </a:majorFont>
      <a:minorFont>
        <a:latin typeface="Times New Roman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1520</Words>
  <Application>Microsoft Office PowerPoint</Application>
  <PresentationFormat>宽屏</PresentationFormat>
  <Paragraphs>218</Paragraphs>
  <Slides>28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等线</vt:lpstr>
      <vt:lpstr>Arial</vt:lpstr>
      <vt:lpstr>Source Sans Pro</vt:lpstr>
      <vt:lpstr>Times New Roman</vt:lpstr>
      <vt:lpstr>Office 主题​​</vt:lpstr>
      <vt:lpstr>Characterizing the Complexity of Fibrillation from Models and Experiments with Lyapunov Exponents </vt:lpstr>
      <vt:lpstr>Some brief introduction to Chaos</vt:lpstr>
      <vt:lpstr>Showing chaos in cardiac map model</vt:lpstr>
      <vt:lpstr>Showing chaos in experimental data</vt:lpstr>
      <vt:lpstr>Just like in the logistic map, it is possible to obtain a bifurcation diagram from fast pacing in cardiac tissue</vt:lpstr>
      <vt:lpstr>Quantify fibrillation in the heart: Lyapunov exponent</vt:lpstr>
      <vt:lpstr>Quantify fibrillation in the heart: Lyapunov exponent</vt:lpstr>
      <vt:lpstr>Temporal Method</vt:lpstr>
      <vt:lpstr>Temporal Method</vt:lpstr>
      <vt:lpstr>Quantify fibrillation in the heart: Lyapunov exponent</vt:lpstr>
      <vt:lpstr>Quantify fibrillation in the heart: Lyapunov exponent</vt:lpstr>
      <vt:lpstr>Quantify fibrillation: Temporal Method </vt:lpstr>
      <vt:lpstr>Quantify fibrillation: Temporal Method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Method – Temporal and Spatial</vt:lpstr>
      <vt:lpstr>Simulation – 3V SIM model</vt:lpstr>
      <vt:lpstr>Simulation – 3V SIM model</vt:lpstr>
      <vt:lpstr>Simulation – 3V SIM model</vt:lpstr>
      <vt:lpstr>Simulation</vt:lpstr>
      <vt:lpstr>Quantify fibrillation of heart – Experiment 2</vt:lpstr>
      <vt:lpstr>Quantify fibrillation of heart – Spatial Method (Result)</vt:lpstr>
      <vt:lpstr>Quantify fibrillation of heart – Spatial Method (Result)</vt:lpstr>
      <vt:lpstr>More result from optical mapping (cam 1)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the Complexity of Fibrillation from Models and Experiments with Lyapunov Exponents </dc:title>
  <dc:creator>晓东 安</dc:creator>
  <cp:lastModifiedBy>晓东 安</cp:lastModifiedBy>
  <cp:revision>66</cp:revision>
  <dcterms:created xsi:type="dcterms:W3CDTF">2024-06-30T22:38:00Z</dcterms:created>
  <dcterms:modified xsi:type="dcterms:W3CDTF">2024-07-09T21:42:41Z</dcterms:modified>
</cp:coreProperties>
</file>